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3"/>
  </p:notesMasterIdLst>
  <p:handoutMasterIdLst>
    <p:handoutMasterId r:id="rId44"/>
  </p:handoutMasterIdLst>
  <p:sldIdLst>
    <p:sldId id="256" r:id="rId2"/>
    <p:sldId id="329" r:id="rId3"/>
    <p:sldId id="330" r:id="rId4"/>
    <p:sldId id="333" r:id="rId5"/>
    <p:sldId id="332" r:id="rId6"/>
    <p:sldId id="334" r:id="rId7"/>
    <p:sldId id="336" r:id="rId8"/>
    <p:sldId id="338" r:id="rId9"/>
    <p:sldId id="339" r:id="rId10"/>
    <p:sldId id="341" r:id="rId11"/>
    <p:sldId id="258" r:id="rId12"/>
    <p:sldId id="259" r:id="rId13"/>
    <p:sldId id="322" r:id="rId14"/>
    <p:sldId id="257" r:id="rId15"/>
    <p:sldId id="327" r:id="rId16"/>
    <p:sldId id="306" r:id="rId17"/>
    <p:sldId id="319" r:id="rId18"/>
    <p:sldId id="307" r:id="rId19"/>
    <p:sldId id="316" r:id="rId20"/>
    <p:sldId id="279" r:id="rId21"/>
    <p:sldId id="280" r:id="rId22"/>
    <p:sldId id="301" r:id="rId23"/>
    <p:sldId id="318" r:id="rId24"/>
    <p:sldId id="285" r:id="rId25"/>
    <p:sldId id="288" r:id="rId26"/>
    <p:sldId id="312" r:id="rId27"/>
    <p:sldId id="313" r:id="rId28"/>
    <p:sldId id="314" r:id="rId29"/>
    <p:sldId id="315" r:id="rId30"/>
    <p:sldId id="320" r:id="rId31"/>
    <p:sldId id="328" r:id="rId32"/>
    <p:sldId id="308" r:id="rId33"/>
    <p:sldId id="311" r:id="rId34"/>
    <p:sldId id="309" r:id="rId35"/>
    <p:sldId id="310" r:id="rId36"/>
    <p:sldId id="300" r:id="rId37"/>
    <p:sldId id="321" r:id="rId38"/>
    <p:sldId id="324" r:id="rId39"/>
    <p:sldId id="325" r:id="rId40"/>
    <p:sldId id="326" r:id="rId41"/>
    <p:sldId id="340" r:id="rId42"/>
  </p:sldIdLst>
  <p:sldSz cx="9144000" cy="6858000" type="screen4x3"/>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86" autoAdjust="0"/>
    <p:restoredTop sz="94660"/>
  </p:normalViewPr>
  <p:slideViewPr>
    <p:cSldViewPr>
      <p:cViewPr varScale="1">
        <p:scale>
          <a:sx n="65" d="100"/>
          <a:sy n="65" d="100"/>
        </p:scale>
        <p:origin x="-588"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8BA44313-FC9C-47FF-8E74-6CCBB1C3E95D}" type="datetimeFigureOut">
              <a:rPr kumimoji="1" lang="ja-JP" altLang="en-US" smtClean="0"/>
              <a:pPr/>
              <a:t>2009/8/30</a:t>
            </a:fld>
            <a:endParaRPr kumimoji="1" lang="ja-JP" altLang="en-US"/>
          </a:p>
        </p:txBody>
      </p:sp>
      <p:sp>
        <p:nvSpPr>
          <p:cNvPr id="4" name="フッター プレースホルダ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0DA74BD4-FD32-4003-9113-2EB72BD0EA5E}"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6FEDD55B-DA92-407E-A49B-9BA3BBCCC776}" type="datetimeFigureOut">
              <a:rPr kumimoji="1" lang="ja-JP" altLang="en-US" smtClean="0"/>
              <a:pPr/>
              <a:t>2009/8/30</a:t>
            </a:fld>
            <a:endParaRPr kumimoji="1" lang="ja-JP" altLang="en-US"/>
          </a:p>
        </p:txBody>
      </p:sp>
      <p:sp>
        <p:nvSpPr>
          <p:cNvPr id="4" name="スライド イメージ プレースホルダ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8687C4A0-56E5-4F0D-9D8B-A09A01A71FA9}"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687C4A0-56E5-4F0D-9D8B-A09A01A71FA9}" type="slidenum">
              <a:rPr kumimoji="1" lang="ja-JP" altLang="en-US" smtClean="0"/>
              <a:pPr/>
              <a:t>17</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679B38FF-2DA2-45B5-942B-9CC7143A60C7}" type="datetimeFigureOut">
              <a:rPr kumimoji="1" lang="ja-JP" altLang="en-US" smtClean="0"/>
              <a:pPr/>
              <a:t>2009/8/30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E9DA8DB7-0BBB-479A-8D7F-3B7CED5B2129}" type="slidenum">
              <a:rPr kumimoji="1" lang="ja-JP" altLang="en-US" smtClean="0"/>
              <a:pPr/>
              <a:t>&lt;#&gt;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79B38FF-2DA2-45B5-942B-9CC7143A60C7}" type="datetimeFigureOut">
              <a:rPr kumimoji="1" lang="ja-JP" altLang="en-US" smtClean="0"/>
              <a:pPr/>
              <a:t>2009/8/30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E9DA8DB7-0BBB-479A-8D7F-3B7CED5B2129}" type="slidenum">
              <a:rPr kumimoji="1" lang="ja-JP" altLang="en-US" smtClean="0"/>
              <a:pPr/>
              <a:t>&lt;#&gt;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79B38FF-2DA2-45B5-942B-9CC7143A60C7}" type="datetimeFigureOut">
              <a:rPr kumimoji="1" lang="ja-JP" altLang="en-US" smtClean="0"/>
              <a:pPr/>
              <a:t>2009/8/30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E9DA8DB7-0BBB-479A-8D7F-3B7CED5B2129}" type="slidenum">
              <a:rPr kumimoji="1" lang="ja-JP" altLang="en-US" smtClean="0"/>
              <a:pPr/>
              <a:t>&lt;#&gt;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79B38FF-2DA2-45B5-942B-9CC7143A60C7}" type="datetimeFigureOut">
              <a:rPr kumimoji="1" lang="ja-JP" altLang="en-US" smtClean="0"/>
              <a:pPr/>
              <a:t>2009/8/30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E9DA8DB7-0BBB-479A-8D7F-3B7CED5B2129}" type="slidenum">
              <a:rPr kumimoji="1" lang="ja-JP" altLang="en-US" smtClean="0"/>
              <a:pPr/>
              <a:t>&lt;#&gt;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79B38FF-2DA2-45B5-942B-9CC7143A60C7}" type="datetimeFigureOut">
              <a:rPr kumimoji="1" lang="ja-JP" altLang="en-US" smtClean="0"/>
              <a:pPr/>
              <a:t>2009/8/30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E9DA8DB7-0BBB-479A-8D7F-3B7CED5B2129}" type="slidenum">
              <a:rPr kumimoji="1" lang="ja-JP" altLang="en-US" smtClean="0"/>
              <a:pPr/>
              <a:t>&lt;#&gt;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79B38FF-2DA2-45B5-942B-9CC7143A60C7}" type="datetimeFigureOut">
              <a:rPr kumimoji="1" lang="ja-JP" altLang="en-US" smtClean="0"/>
              <a:pPr/>
              <a:t>2009/8/30</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E9DA8DB7-0BBB-479A-8D7F-3B7CED5B2129}" type="slidenum">
              <a:rPr kumimoji="1" lang="ja-JP" altLang="en-US" smtClean="0"/>
              <a:pPr/>
              <a:t>&lt;#&gt;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79B38FF-2DA2-45B5-942B-9CC7143A60C7}" type="datetimeFigureOut">
              <a:rPr kumimoji="1" lang="ja-JP" altLang="en-US" smtClean="0"/>
              <a:pPr/>
              <a:t>2009/8/30</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E9DA8DB7-0BBB-479A-8D7F-3B7CED5B2129}" type="slidenum">
              <a:rPr kumimoji="1" lang="ja-JP" altLang="en-US" smtClean="0"/>
              <a:pPr/>
              <a:t>&lt;#&gt;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79B38FF-2DA2-45B5-942B-9CC7143A60C7}" type="datetimeFigureOut">
              <a:rPr kumimoji="1" lang="ja-JP" altLang="en-US" smtClean="0"/>
              <a:pPr/>
              <a:t>2009/8/30</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E9DA8DB7-0BBB-479A-8D7F-3B7CED5B2129}" type="slidenum">
              <a:rPr kumimoji="1" lang="ja-JP" altLang="en-US" smtClean="0"/>
              <a:pPr/>
              <a:t>&lt;#&gt;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79B38FF-2DA2-45B5-942B-9CC7143A60C7}" type="datetimeFigureOut">
              <a:rPr kumimoji="1" lang="ja-JP" altLang="en-US" smtClean="0"/>
              <a:pPr/>
              <a:t>2009/8/30</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E9DA8DB7-0BBB-479A-8D7F-3B7CED5B2129}" type="slidenum">
              <a:rPr kumimoji="1" lang="ja-JP" altLang="en-US" smtClean="0"/>
              <a:pPr/>
              <a:t>&lt;#&gt;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79B38FF-2DA2-45B5-942B-9CC7143A60C7}" type="datetimeFigureOut">
              <a:rPr kumimoji="1" lang="ja-JP" altLang="en-US" smtClean="0"/>
              <a:pPr/>
              <a:t>2009/8/30</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E9DA8DB7-0BBB-479A-8D7F-3B7CED5B2129}" type="slidenum">
              <a:rPr kumimoji="1" lang="ja-JP" altLang="en-US" smtClean="0"/>
              <a:pPr/>
              <a:t>&lt;#&gt;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79B38FF-2DA2-45B5-942B-9CC7143A60C7}" type="datetimeFigureOut">
              <a:rPr kumimoji="1" lang="ja-JP" altLang="en-US" smtClean="0"/>
              <a:pPr/>
              <a:t>2009/8/30</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E9DA8DB7-0BBB-479A-8D7F-3B7CED5B2129}" type="slidenum">
              <a:rPr kumimoji="1" lang="ja-JP" altLang="en-US" smtClean="0"/>
              <a:pPr/>
              <a:t>&lt;#&gt;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9B38FF-2DA2-45B5-942B-9CC7143A60C7}" type="datetimeFigureOut">
              <a:rPr kumimoji="1" lang="ja-JP" altLang="en-US" smtClean="0"/>
              <a:pPr/>
              <a:t>2009/8/30</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DA8DB7-0BBB-479A-8D7F-3B7CED5B2129}"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gif"/><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571868" y="2905780"/>
            <a:ext cx="1859805" cy="523220"/>
          </a:xfrm>
          <a:prstGeom prst="rect">
            <a:avLst/>
          </a:prstGeom>
          <a:noFill/>
        </p:spPr>
        <p:txBody>
          <a:bodyPr wrap="none" rtlCol="0">
            <a:spAutoFit/>
          </a:bodyPr>
          <a:lstStyle/>
          <a:p>
            <a:pPr algn="ctr"/>
            <a:r>
              <a:rPr lang="ja-JP" altLang="en-US" sz="2800" dirty="0" smtClean="0">
                <a:latin typeface="HGP創英角ｺﾞｼｯｸUB" pitchFamily="50" charset="-128"/>
                <a:ea typeface="HGP創英角ｺﾞｼｯｸUB" pitchFamily="50" charset="-128"/>
              </a:rPr>
              <a:t>閑話休題。</a:t>
            </a:r>
            <a:endParaRPr lang="en-US" altLang="ja-JP" sz="2800" dirty="0" smtClean="0">
              <a:latin typeface="HGP創英角ｺﾞｼｯｸUB" pitchFamily="50" charset="-128"/>
              <a:ea typeface="HGP創英角ｺﾞｼｯｸUB" pitchFamily="50"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14282" y="3935560"/>
            <a:ext cx="8905002" cy="707886"/>
          </a:xfrm>
          <a:prstGeom prst="rect">
            <a:avLst/>
          </a:prstGeom>
          <a:noFill/>
        </p:spPr>
        <p:txBody>
          <a:bodyPr wrap="none" rtlCol="0">
            <a:spAutoFit/>
          </a:bodyPr>
          <a:lstStyle/>
          <a:p>
            <a:r>
              <a:rPr lang="ja-JP" altLang="en-US" sz="4000" dirty="0" smtClean="0">
                <a:latin typeface="HG創英角ｺﾞｼｯｸUB" pitchFamily="49" charset="-128"/>
                <a:ea typeface="HG創英角ｺﾞｼｯｸUB" pitchFamily="49" charset="-128"/>
              </a:rPr>
              <a:t>　必要なのは</a:t>
            </a:r>
            <a:r>
              <a:rPr lang="ja-JP" altLang="en-US" sz="4000" u="sng" dirty="0" smtClean="0">
                <a:latin typeface="HG創英角ｺﾞｼｯｸUB" pitchFamily="49" charset="-128"/>
                <a:ea typeface="HG創英角ｺﾞｼｯｸUB" pitchFamily="49" charset="-128"/>
              </a:rPr>
              <a:t>　　技　術　　</a:t>
            </a:r>
            <a:r>
              <a:rPr lang="ja-JP" altLang="en-US" sz="4000" dirty="0" smtClean="0">
                <a:latin typeface="HG創英角ｺﾞｼｯｸUB" pitchFamily="49" charset="-128"/>
                <a:ea typeface="HG創英角ｺﾞｼｯｸUB" pitchFamily="49" charset="-128"/>
              </a:rPr>
              <a:t>である」</a:t>
            </a:r>
            <a:endParaRPr lang="en-US" altLang="ja-JP" sz="4000" dirty="0" smtClean="0">
              <a:latin typeface="HG創英角ｺﾞｼｯｸUB" pitchFamily="49" charset="-128"/>
              <a:ea typeface="HG創英角ｺﾞｼｯｸUB" pitchFamily="49" charset="-128"/>
            </a:endParaRPr>
          </a:p>
        </p:txBody>
      </p:sp>
      <p:sp>
        <p:nvSpPr>
          <p:cNvPr id="7" name="テキスト ボックス 6"/>
          <p:cNvSpPr txBox="1"/>
          <p:nvPr/>
        </p:nvSpPr>
        <p:spPr>
          <a:xfrm>
            <a:off x="238998" y="1285860"/>
            <a:ext cx="8905002" cy="1323439"/>
          </a:xfrm>
          <a:prstGeom prst="rect">
            <a:avLst/>
          </a:prstGeom>
          <a:noFill/>
        </p:spPr>
        <p:txBody>
          <a:bodyPr wrap="none" rtlCol="0">
            <a:spAutoFit/>
          </a:bodyPr>
          <a:lstStyle/>
          <a:p>
            <a:r>
              <a:rPr lang="ja-JP" altLang="en-US" sz="4000" dirty="0" smtClean="0">
                <a:solidFill>
                  <a:schemeClr val="tx2"/>
                </a:solidFill>
                <a:latin typeface="HG創英角ｺﾞｼｯｸUB" pitchFamily="49" charset="-128"/>
                <a:ea typeface="HG創英角ｺﾞｼｯｸUB" pitchFamily="49" charset="-128"/>
              </a:rPr>
              <a:t>「</a:t>
            </a:r>
            <a:r>
              <a:rPr lang="ja-JP" altLang="en-US" sz="4000" dirty="0">
                <a:solidFill>
                  <a:schemeClr val="tx2"/>
                </a:solidFill>
                <a:latin typeface="HG創英角ｺﾞｼｯｸUB" pitchFamily="49" charset="-128"/>
                <a:ea typeface="HG創英角ｺﾞｼｯｸUB" pitchFamily="49" charset="-128"/>
              </a:rPr>
              <a:t>ウェブ業界</a:t>
            </a:r>
            <a:r>
              <a:rPr lang="ja-JP" altLang="en-US" sz="4000" dirty="0" smtClean="0">
                <a:solidFill>
                  <a:schemeClr val="tx2"/>
                </a:solidFill>
                <a:latin typeface="HG創英角ｺﾞｼｯｸUB" pitchFamily="49" charset="-128"/>
                <a:ea typeface="HG創英角ｺﾞｼｯｸUB" pitchFamily="49" charset="-128"/>
              </a:rPr>
              <a:t>で成功するために、</a:t>
            </a:r>
            <a:endParaRPr lang="en-US" altLang="ja-JP" sz="4000" dirty="0" smtClean="0">
              <a:solidFill>
                <a:schemeClr val="tx2"/>
              </a:solidFill>
              <a:latin typeface="HG創英角ｺﾞｼｯｸUB" pitchFamily="49" charset="-128"/>
              <a:ea typeface="HG創英角ｺﾞｼｯｸUB" pitchFamily="49" charset="-128"/>
            </a:endParaRPr>
          </a:p>
          <a:p>
            <a:r>
              <a:rPr lang="ja-JP" altLang="en-US" sz="4000" dirty="0">
                <a:solidFill>
                  <a:schemeClr val="tx2"/>
                </a:solidFill>
                <a:latin typeface="HG創英角ｺﾞｼｯｸUB" pitchFamily="49" charset="-128"/>
                <a:ea typeface="HG創英角ｺﾞｼｯｸUB" pitchFamily="49" charset="-128"/>
              </a:rPr>
              <a:t>　</a:t>
            </a:r>
            <a:r>
              <a:rPr lang="ja-JP" altLang="en-US" sz="4000" dirty="0" smtClean="0">
                <a:solidFill>
                  <a:schemeClr val="tx2"/>
                </a:solidFill>
                <a:latin typeface="HG創英角ｺﾞｼｯｸUB" pitchFamily="49" charset="-128"/>
                <a:ea typeface="HG創英角ｺﾞｼｯｸUB" pitchFamily="49" charset="-128"/>
              </a:rPr>
              <a:t>必要なのは</a:t>
            </a:r>
            <a:r>
              <a:rPr lang="ja-JP" altLang="en-US" sz="4000" u="sng" dirty="0" smtClean="0">
                <a:solidFill>
                  <a:schemeClr val="tx2"/>
                </a:solidFill>
                <a:latin typeface="HG創英角ｺﾞｼｯｸUB" pitchFamily="49" charset="-128"/>
                <a:ea typeface="HG創英角ｺﾞｼｯｸUB" pitchFamily="49" charset="-128"/>
              </a:rPr>
              <a:t>　　　　　　　</a:t>
            </a:r>
            <a:r>
              <a:rPr lang="ja-JP" altLang="en-US" sz="4000" dirty="0" smtClean="0">
                <a:solidFill>
                  <a:schemeClr val="tx2"/>
                </a:solidFill>
                <a:latin typeface="HG創英角ｺﾞｼｯｸUB" pitchFamily="49" charset="-128"/>
                <a:ea typeface="HG創英角ｺﾞｼｯｸUB" pitchFamily="49" charset="-128"/>
              </a:rPr>
              <a:t>である」</a:t>
            </a:r>
            <a:endParaRPr lang="en-US" altLang="ja-JP" sz="4000" dirty="0" smtClean="0">
              <a:solidFill>
                <a:schemeClr val="tx2"/>
              </a:solidFill>
              <a:latin typeface="HG創英角ｺﾞｼｯｸUB" pitchFamily="49" charset="-128"/>
              <a:ea typeface="HG創英角ｺﾞｼｯｸUB" pitchFamily="49" charset="-128"/>
            </a:endParaRPr>
          </a:p>
        </p:txBody>
      </p:sp>
      <p:sp>
        <p:nvSpPr>
          <p:cNvPr id="8" name="テキスト ボックス 7"/>
          <p:cNvSpPr txBox="1"/>
          <p:nvPr/>
        </p:nvSpPr>
        <p:spPr>
          <a:xfrm>
            <a:off x="714348" y="3610277"/>
            <a:ext cx="2954655" cy="461665"/>
          </a:xfrm>
          <a:prstGeom prst="rect">
            <a:avLst/>
          </a:prstGeom>
          <a:noFill/>
        </p:spPr>
        <p:txBody>
          <a:bodyPr wrap="none" rtlCol="0">
            <a:spAutoFit/>
          </a:bodyPr>
          <a:lstStyle/>
          <a:p>
            <a:r>
              <a:rPr lang="ja-JP" altLang="en-US" sz="2400" dirty="0" smtClean="0">
                <a:latin typeface="HG創英角ｺﾞｼｯｸUB" pitchFamily="49" charset="-128"/>
                <a:ea typeface="HG創英角ｺﾞｼｯｸUB" pitchFamily="49" charset="-128"/>
              </a:rPr>
              <a:t>技術大好きなあなた</a:t>
            </a:r>
            <a:endParaRPr lang="en-US" altLang="ja-JP" sz="2400" dirty="0" smtClean="0">
              <a:latin typeface="HG創英角ｺﾞｼｯｸUB" pitchFamily="49" charset="-128"/>
              <a:ea typeface="HG創英角ｺﾞｼｯｸUB" pitchFamily="49" charset="-128"/>
            </a:endParaRPr>
          </a:p>
        </p:txBody>
      </p:sp>
      <p:sp>
        <p:nvSpPr>
          <p:cNvPr id="10" name="テキスト ボックス 9"/>
          <p:cNvSpPr txBox="1"/>
          <p:nvPr/>
        </p:nvSpPr>
        <p:spPr>
          <a:xfrm>
            <a:off x="500034" y="857232"/>
            <a:ext cx="6340197" cy="461665"/>
          </a:xfrm>
          <a:prstGeom prst="rect">
            <a:avLst/>
          </a:prstGeom>
          <a:noFill/>
        </p:spPr>
        <p:txBody>
          <a:bodyPr wrap="none" rtlCol="0">
            <a:spAutoFit/>
          </a:bodyPr>
          <a:lstStyle/>
          <a:p>
            <a:r>
              <a:rPr lang="ja-JP" altLang="en-US" sz="2400" dirty="0" smtClean="0">
                <a:latin typeface="HG創英角ｺﾞｼｯｸUB" pitchFamily="49" charset="-128"/>
                <a:ea typeface="HG創英角ｺﾞｼｯｸUB" pitchFamily="49" charset="-128"/>
              </a:rPr>
              <a:t>問題　次の空欄に適切な単語を入れなさい。</a:t>
            </a:r>
            <a:endParaRPr lang="en-US" altLang="ja-JP" sz="2400" dirty="0" smtClean="0">
              <a:latin typeface="HG創英角ｺﾞｼｯｸUB" pitchFamily="49" charset="-128"/>
              <a:ea typeface="HG創英角ｺﾞｼｯｸUB" pitchFamily="49" charset="-128"/>
            </a:endParaRPr>
          </a:p>
        </p:txBody>
      </p:sp>
      <p:sp>
        <p:nvSpPr>
          <p:cNvPr id="11" name="テキスト ボックス 10"/>
          <p:cNvSpPr txBox="1"/>
          <p:nvPr/>
        </p:nvSpPr>
        <p:spPr>
          <a:xfrm>
            <a:off x="214282" y="5364320"/>
            <a:ext cx="8905002" cy="707886"/>
          </a:xfrm>
          <a:prstGeom prst="rect">
            <a:avLst/>
          </a:prstGeom>
          <a:noFill/>
        </p:spPr>
        <p:txBody>
          <a:bodyPr wrap="none" rtlCol="0">
            <a:spAutoFit/>
          </a:bodyPr>
          <a:lstStyle/>
          <a:p>
            <a:r>
              <a:rPr lang="ja-JP" altLang="en-US" sz="4000" dirty="0" smtClean="0">
                <a:latin typeface="HG創英角ｺﾞｼｯｸUB" pitchFamily="49" charset="-128"/>
                <a:ea typeface="HG創英角ｺﾞｼｯｸUB" pitchFamily="49" charset="-128"/>
              </a:rPr>
              <a:t>　必要なのは</a:t>
            </a:r>
            <a:r>
              <a:rPr lang="ja-JP" altLang="en-US" sz="4000" u="sng" dirty="0" smtClean="0">
                <a:latin typeface="HG創英角ｺﾞｼｯｸUB" pitchFamily="49" charset="-128"/>
                <a:ea typeface="HG創英角ｺﾞｼｯｸUB" pitchFamily="49" charset="-128"/>
              </a:rPr>
              <a:t>　デ ザ イ ン </a:t>
            </a:r>
            <a:r>
              <a:rPr lang="ja-JP" altLang="en-US" sz="4000" dirty="0" smtClean="0">
                <a:latin typeface="HG創英角ｺﾞｼｯｸUB" pitchFamily="49" charset="-128"/>
                <a:ea typeface="HG創英角ｺﾞｼｯｸUB" pitchFamily="49" charset="-128"/>
              </a:rPr>
              <a:t>である」</a:t>
            </a:r>
            <a:endParaRPr lang="en-US" altLang="ja-JP" sz="4000" dirty="0" smtClean="0">
              <a:latin typeface="HG創英角ｺﾞｼｯｸUB" pitchFamily="49" charset="-128"/>
              <a:ea typeface="HG創英角ｺﾞｼｯｸUB" pitchFamily="49" charset="-128"/>
            </a:endParaRPr>
          </a:p>
        </p:txBody>
      </p:sp>
      <p:sp>
        <p:nvSpPr>
          <p:cNvPr id="12" name="テキスト ボックス 11"/>
          <p:cNvSpPr txBox="1"/>
          <p:nvPr/>
        </p:nvSpPr>
        <p:spPr>
          <a:xfrm>
            <a:off x="714348" y="5039037"/>
            <a:ext cx="3570208" cy="461665"/>
          </a:xfrm>
          <a:prstGeom prst="rect">
            <a:avLst/>
          </a:prstGeom>
          <a:noFill/>
        </p:spPr>
        <p:txBody>
          <a:bodyPr wrap="none" rtlCol="0">
            <a:spAutoFit/>
          </a:bodyPr>
          <a:lstStyle/>
          <a:p>
            <a:r>
              <a:rPr lang="ja-JP" altLang="en-US" sz="2400" dirty="0" smtClean="0">
                <a:latin typeface="HG創英角ｺﾞｼｯｸUB" pitchFamily="49" charset="-128"/>
                <a:ea typeface="HG創英角ｺﾞｼｯｸUB" pitchFamily="49" charset="-128"/>
              </a:rPr>
              <a:t>クリエイティブなあなた</a:t>
            </a:r>
            <a:endParaRPr lang="en-US" altLang="ja-JP" sz="2400" dirty="0" smtClean="0">
              <a:latin typeface="HG創英角ｺﾞｼｯｸUB" pitchFamily="49" charset="-128"/>
              <a:ea typeface="HG創英角ｺﾞｼｯｸUB" pitchFamily="49" charset="-128"/>
            </a:endParaRPr>
          </a:p>
        </p:txBody>
      </p:sp>
      <p:grpSp>
        <p:nvGrpSpPr>
          <p:cNvPr id="13" name="グループ化 12"/>
          <p:cNvGrpSpPr/>
          <p:nvPr/>
        </p:nvGrpSpPr>
        <p:grpSpPr>
          <a:xfrm>
            <a:off x="4572000" y="3857628"/>
            <a:ext cx="1143008" cy="2500331"/>
            <a:chOff x="4572000" y="3857628"/>
            <a:chExt cx="1143008" cy="2500331"/>
          </a:xfrm>
        </p:grpSpPr>
        <p:cxnSp>
          <p:nvCxnSpPr>
            <p:cNvPr id="19" name="直線コネクタ 18"/>
            <p:cNvCxnSpPr/>
            <p:nvPr/>
          </p:nvCxnSpPr>
          <p:spPr>
            <a:xfrm rot="16200000" flipH="1">
              <a:off x="4643438" y="3857628"/>
              <a:ext cx="1071570" cy="107157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rot="5400000">
              <a:off x="4572000" y="3857628"/>
              <a:ext cx="1071570" cy="107157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rot="16200000" flipH="1">
              <a:off x="4643438" y="5286389"/>
              <a:ext cx="1071570" cy="107157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rot="5400000">
              <a:off x="4572000" y="5286389"/>
              <a:ext cx="1071570" cy="107157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38998" y="2319875"/>
            <a:ext cx="8905002" cy="1323439"/>
          </a:xfrm>
          <a:prstGeom prst="rect">
            <a:avLst/>
          </a:prstGeom>
          <a:noFill/>
        </p:spPr>
        <p:txBody>
          <a:bodyPr wrap="none" rtlCol="0">
            <a:spAutoFit/>
          </a:bodyPr>
          <a:lstStyle/>
          <a:p>
            <a:r>
              <a:rPr lang="ja-JP" altLang="en-US" sz="4000" dirty="0" smtClean="0">
                <a:latin typeface="HG創英角ｺﾞｼｯｸUB" pitchFamily="49" charset="-128"/>
                <a:ea typeface="HG創英角ｺﾞｼｯｸUB" pitchFamily="49" charset="-128"/>
              </a:rPr>
              <a:t>「</a:t>
            </a:r>
            <a:r>
              <a:rPr lang="ja-JP" altLang="en-US" sz="4000" dirty="0">
                <a:latin typeface="HG創英角ｺﾞｼｯｸUB" pitchFamily="49" charset="-128"/>
                <a:ea typeface="HG創英角ｺﾞｼｯｸUB" pitchFamily="49" charset="-128"/>
              </a:rPr>
              <a:t>ウェブ業界</a:t>
            </a:r>
            <a:r>
              <a:rPr lang="ja-JP" altLang="en-US" sz="4000" dirty="0" smtClean="0">
                <a:latin typeface="HG創英角ｺﾞｼｯｸUB" pitchFamily="49" charset="-128"/>
                <a:ea typeface="HG創英角ｺﾞｼｯｸUB" pitchFamily="49" charset="-128"/>
              </a:rPr>
              <a:t>で成功するために、</a:t>
            </a:r>
            <a:endParaRPr lang="en-US" altLang="ja-JP" sz="4000" dirty="0" smtClean="0">
              <a:latin typeface="HG創英角ｺﾞｼｯｸUB" pitchFamily="49" charset="-128"/>
              <a:ea typeface="HG創英角ｺﾞｼｯｸUB" pitchFamily="49" charset="-128"/>
            </a:endParaRPr>
          </a:p>
          <a:p>
            <a:r>
              <a:rPr lang="ja-JP" altLang="en-US" sz="4000" dirty="0">
                <a:latin typeface="HG創英角ｺﾞｼｯｸUB" pitchFamily="49" charset="-128"/>
                <a:ea typeface="HG創英角ｺﾞｼｯｸUB" pitchFamily="49" charset="-128"/>
              </a:rPr>
              <a:t>　</a:t>
            </a:r>
            <a:r>
              <a:rPr lang="ja-JP" altLang="en-US" sz="4000" dirty="0" smtClean="0">
                <a:latin typeface="HG創英角ｺﾞｼｯｸUB" pitchFamily="49" charset="-128"/>
                <a:ea typeface="HG創英角ｺﾞｼｯｸUB" pitchFamily="49" charset="-128"/>
              </a:rPr>
              <a:t>必要なのは</a:t>
            </a:r>
            <a:r>
              <a:rPr lang="ja-JP" altLang="en-US" sz="4000" u="sng" dirty="0" smtClean="0">
                <a:latin typeface="HG創英角ｺﾞｼｯｸUB" pitchFamily="49" charset="-128"/>
                <a:ea typeface="HG創英角ｺﾞｼｯｸUB" pitchFamily="49" charset="-128"/>
              </a:rPr>
              <a:t>　　　　　　　</a:t>
            </a:r>
            <a:r>
              <a:rPr lang="ja-JP" altLang="en-US" sz="4000" dirty="0" smtClean="0">
                <a:latin typeface="HG創英角ｺﾞｼｯｸUB" pitchFamily="49" charset="-128"/>
                <a:ea typeface="HG創英角ｺﾞｼｯｸUB" pitchFamily="49" charset="-128"/>
              </a:rPr>
              <a:t>である」</a:t>
            </a:r>
            <a:endParaRPr lang="en-US" altLang="ja-JP" sz="4000" dirty="0" smtClean="0">
              <a:latin typeface="HG創英角ｺﾞｼｯｸUB" pitchFamily="49" charset="-128"/>
              <a:ea typeface="HG創英角ｺﾞｼｯｸUB" pitchFamily="49" charset="-128"/>
            </a:endParaRPr>
          </a:p>
        </p:txBody>
      </p:sp>
      <p:sp>
        <p:nvSpPr>
          <p:cNvPr id="7" name="テキスト ボックス 6"/>
          <p:cNvSpPr txBox="1"/>
          <p:nvPr/>
        </p:nvSpPr>
        <p:spPr>
          <a:xfrm>
            <a:off x="500034" y="1891247"/>
            <a:ext cx="800219" cy="461665"/>
          </a:xfrm>
          <a:prstGeom prst="rect">
            <a:avLst/>
          </a:prstGeom>
          <a:noFill/>
        </p:spPr>
        <p:txBody>
          <a:bodyPr wrap="none" rtlCol="0">
            <a:spAutoFit/>
          </a:bodyPr>
          <a:lstStyle/>
          <a:p>
            <a:r>
              <a:rPr lang="ja-JP" altLang="en-US" sz="2400" dirty="0" smtClean="0">
                <a:latin typeface="HG創英角ｺﾞｼｯｸUB" pitchFamily="49" charset="-128"/>
                <a:ea typeface="HG創英角ｺﾞｼｯｸUB" pitchFamily="49" charset="-128"/>
              </a:rPr>
              <a:t>解答</a:t>
            </a:r>
            <a:endParaRPr lang="en-US" altLang="ja-JP" sz="2400" dirty="0" smtClean="0">
              <a:latin typeface="HG創英角ｺﾞｼｯｸUB" pitchFamily="49" charset="-128"/>
              <a:ea typeface="HG創英角ｺﾞｼｯｸUB" pitchFamily="49" charset="-128"/>
            </a:endParaRPr>
          </a:p>
        </p:txBody>
      </p:sp>
      <p:sp>
        <p:nvSpPr>
          <p:cNvPr id="4" name="テキスト ボックス 3"/>
          <p:cNvSpPr txBox="1"/>
          <p:nvPr/>
        </p:nvSpPr>
        <p:spPr>
          <a:xfrm>
            <a:off x="3745224" y="2887976"/>
            <a:ext cx="2749471" cy="707886"/>
          </a:xfrm>
          <a:prstGeom prst="rect">
            <a:avLst/>
          </a:prstGeom>
          <a:noFill/>
        </p:spPr>
        <p:txBody>
          <a:bodyPr wrap="none" rtlCol="0">
            <a:spAutoFit/>
          </a:bodyPr>
          <a:lstStyle/>
          <a:p>
            <a:r>
              <a:rPr lang="ja-JP" altLang="en-US" sz="4000" dirty="0" smtClean="0">
                <a:solidFill>
                  <a:srgbClr val="FF0000"/>
                </a:solidFill>
                <a:latin typeface="HG創英角ｺﾞｼｯｸUB" pitchFamily="49" charset="-128"/>
                <a:ea typeface="HG創英角ｺﾞｼｯｸUB" pitchFamily="49" charset="-128"/>
              </a:rPr>
              <a:t>情報収集力</a:t>
            </a:r>
            <a:endParaRPr lang="en-US" altLang="ja-JP" sz="4000" dirty="0" smtClean="0">
              <a:latin typeface="HG創英角ｺﾞｼｯｸUB" pitchFamily="49" charset="-128"/>
              <a:ea typeface="HG創英角ｺﾞｼｯｸUB"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38998" y="1500174"/>
            <a:ext cx="8905002" cy="4832092"/>
          </a:xfrm>
          <a:prstGeom prst="rect">
            <a:avLst/>
          </a:prstGeom>
          <a:noFill/>
        </p:spPr>
        <p:txBody>
          <a:bodyPr wrap="square" rtlCol="0">
            <a:spAutoFit/>
          </a:bodyPr>
          <a:lstStyle/>
          <a:p>
            <a:r>
              <a:rPr lang="ja-JP" altLang="en-US" sz="2800" dirty="0" smtClean="0">
                <a:latin typeface="HGSｺﾞｼｯｸM" pitchFamily="50" charset="-128"/>
                <a:ea typeface="HGSｺﾞｼｯｸM" pitchFamily="50" charset="-128"/>
              </a:rPr>
              <a:t>ウェブは変化が速いので、次々と新しいサービスが生まれます。</a:t>
            </a:r>
            <a:endParaRPr lang="en-US" altLang="ja-JP" sz="2800" dirty="0" smtClean="0">
              <a:latin typeface="HGSｺﾞｼｯｸM" pitchFamily="50" charset="-128"/>
              <a:ea typeface="HGSｺﾞｼｯｸM" pitchFamily="50" charset="-128"/>
            </a:endParaRPr>
          </a:p>
          <a:p>
            <a:endParaRPr lang="en-US" altLang="ja-JP" sz="2800" dirty="0" smtClean="0">
              <a:latin typeface="HGSｺﾞｼｯｸM" pitchFamily="50" charset="-128"/>
              <a:ea typeface="HGSｺﾞｼｯｸM" pitchFamily="50" charset="-128"/>
            </a:endParaRPr>
          </a:p>
          <a:p>
            <a:r>
              <a:rPr lang="ja-JP" altLang="en-US" sz="2800" dirty="0" smtClean="0">
                <a:latin typeface="HGSｺﾞｼｯｸM" pitchFamily="50" charset="-128"/>
                <a:ea typeface="HGSｺﾞｼｯｸM" pitchFamily="50" charset="-128"/>
              </a:rPr>
              <a:t>技術力で次々と新しい機能を投入していけば逃げ切れると思っているかもしれませんが、それではジリ貧になります。いつまでたっても楽ができませんし、成功の可否が体力に依存してしまうので、</a:t>
            </a:r>
            <a:r>
              <a:rPr lang="ja-JP" altLang="en-US" sz="2800" dirty="0" smtClean="0">
                <a:solidFill>
                  <a:srgbClr val="FF0000"/>
                </a:solidFill>
                <a:latin typeface="HGP創英角ｺﾞｼｯｸUB" pitchFamily="50" charset="-128"/>
                <a:ea typeface="HGP創英角ｺﾞｼｯｸUB" pitchFamily="50" charset="-128"/>
              </a:rPr>
              <a:t>精神論のレベルでしか物事を考えることができません。</a:t>
            </a:r>
            <a:endParaRPr lang="en-US" altLang="ja-JP" sz="2800" dirty="0" smtClean="0">
              <a:solidFill>
                <a:srgbClr val="FF0000"/>
              </a:solidFill>
              <a:latin typeface="HGP創英角ｺﾞｼｯｸUB" pitchFamily="50" charset="-128"/>
              <a:ea typeface="HGP創英角ｺﾞｼｯｸUB" pitchFamily="50" charset="-128"/>
            </a:endParaRPr>
          </a:p>
          <a:p>
            <a:endParaRPr lang="en-US" altLang="ja-JP" sz="2800" dirty="0" smtClean="0">
              <a:latin typeface="HGSｺﾞｼｯｸM" pitchFamily="50" charset="-128"/>
              <a:ea typeface="HGSｺﾞｼｯｸM" pitchFamily="50" charset="-128"/>
            </a:endParaRPr>
          </a:p>
          <a:p>
            <a:r>
              <a:rPr lang="ja-JP" altLang="en-US" sz="2800" dirty="0" smtClean="0">
                <a:solidFill>
                  <a:srgbClr val="FF0000"/>
                </a:solidFill>
                <a:latin typeface="HGP創英角ｺﾞｼｯｸUB" pitchFamily="50" charset="-128"/>
                <a:ea typeface="HGP創英角ｺﾞｼｯｸUB" pitchFamily="50" charset="-128"/>
              </a:rPr>
              <a:t>完璧な情報収集網</a:t>
            </a:r>
            <a:r>
              <a:rPr lang="ja-JP" altLang="en-US" sz="2800" dirty="0" smtClean="0">
                <a:latin typeface="HGSｺﾞｼｯｸM" pitchFamily="50" charset="-128"/>
                <a:ea typeface="HGSｺﾞｼｯｸM" pitchFamily="50" charset="-128"/>
              </a:rPr>
              <a:t>を作り、一歩先を読んだ手を打つことが、勝利への決め手となります。</a:t>
            </a:r>
            <a:endParaRPr lang="en-US" altLang="ja-JP" sz="2800" dirty="0" smtClean="0">
              <a:latin typeface="HGSｺﾞｼｯｸM" pitchFamily="50" charset="-128"/>
              <a:ea typeface="HGSｺﾞｼｯｸM" pitchFamily="50" charset="-128"/>
            </a:endParaRPr>
          </a:p>
        </p:txBody>
      </p:sp>
      <p:sp>
        <p:nvSpPr>
          <p:cNvPr id="5" name="テキスト ボックス 4"/>
          <p:cNvSpPr txBox="1"/>
          <p:nvPr/>
        </p:nvSpPr>
        <p:spPr>
          <a:xfrm>
            <a:off x="4071934" y="571480"/>
            <a:ext cx="1107996" cy="646331"/>
          </a:xfrm>
          <a:prstGeom prst="rect">
            <a:avLst/>
          </a:prstGeom>
          <a:noFill/>
        </p:spPr>
        <p:txBody>
          <a:bodyPr wrap="none" rtlCol="0">
            <a:spAutoFit/>
          </a:bodyPr>
          <a:lstStyle/>
          <a:p>
            <a:r>
              <a:rPr lang="ja-JP" altLang="en-US" sz="3600" dirty="0" smtClean="0">
                <a:latin typeface="HG創英角ｺﾞｼｯｸUB" pitchFamily="49" charset="-128"/>
                <a:ea typeface="HG創英角ｺﾞｼｯｸUB" pitchFamily="49" charset="-128"/>
              </a:rPr>
              <a:t>解説</a:t>
            </a:r>
            <a:endParaRPr lang="en-US" altLang="ja-JP" sz="3600" dirty="0" smtClean="0">
              <a:latin typeface="HG創英角ｺﾞｼｯｸUB" pitchFamily="49" charset="-128"/>
              <a:ea typeface="HG創英角ｺﾞｼｯｸUB" pitchFamily="49"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1538" y="2256060"/>
            <a:ext cx="6791603" cy="1815882"/>
          </a:xfrm>
          <a:prstGeom prst="rect">
            <a:avLst/>
          </a:prstGeom>
          <a:noFill/>
        </p:spPr>
        <p:txBody>
          <a:bodyPr wrap="none" rtlCol="0">
            <a:spAutoFit/>
          </a:bodyPr>
          <a:lstStyle/>
          <a:p>
            <a:r>
              <a:rPr kumimoji="1" lang="ja-JP" altLang="en-US" sz="2400" spc="440" dirty="0">
                <a:latin typeface="HG創英角ｺﾞｼｯｸUB" pitchFamily="49" charset="-128"/>
                <a:ea typeface="HG創英角ｺﾞｼｯｸUB" pitchFamily="49" charset="-128"/>
              </a:rPr>
              <a:t>ライバルサービス</a:t>
            </a:r>
            <a:r>
              <a:rPr kumimoji="1" lang="ja-JP" altLang="en-US" sz="2400" spc="440" dirty="0" smtClean="0">
                <a:latin typeface="HG創英角ｺﾞｼｯｸUB" pitchFamily="49" charset="-128"/>
                <a:ea typeface="HG創英角ｺﾞｼｯｸUB" pitchFamily="49" charset="-128"/>
              </a:rPr>
              <a:t>を出し抜く</a:t>
            </a:r>
            <a:endParaRPr kumimoji="1" lang="en-US" altLang="ja-JP" sz="2400" spc="440" dirty="0" smtClean="0">
              <a:latin typeface="HG創英角ｺﾞｼｯｸUB" pitchFamily="49" charset="-128"/>
              <a:ea typeface="HG創英角ｺﾞｼｯｸUB" pitchFamily="49" charset="-128"/>
            </a:endParaRPr>
          </a:p>
          <a:p>
            <a:r>
              <a:rPr lang="ja-JP" altLang="en-US" sz="8800" spc="440" dirty="0" smtClean="0">
                <a:latin typeface="HG創英角ｺﾞｼｯｸUB" pitchFamily="49" charset="-128"/>
                <a:ea typeface="HG創英角ｺﾞｼｯｸUB" pitchFamily="49" charset="-128"/>
              </a:rPr>
              <a:t>情報収集</a:t>
            </a:r>
            <a:r>
              <a:rPr lang="ja-JP" altLang="en-US" sz="3200" spc="440" dirty="0" smtClean="0">
                <a:latin typeface="HG創英角ｺﾞｼｯｸUB" pitchFamily="49" charset="-128"/>
                <a:ea typeface="HG創英角ｺﾞｼｯｸUB" pitchFamily="49" charset="-128"/>
              </a:rPr>
              <a:t>のすすめ</a:t>
            </a:r>
            <a:endParaRPr kumimoji="1" lang="ja-JP" altLang="en-US" sz="3200" spc="440" dirty="0">
              <a:latin typeface="HG創英角ｺﾞｼｯｸUB" pitchFamily="49" charset="-128"/>
              <a:ea typeface="HG創英角ｺﾞｼｯｸUB" pitchFamily="49" charset="-128"/>
            </a:endParaRPr>
          </a:p>
        </p:txBody>
      </p:sp>
      <p:sp>
        <p:nvSpPr>
          <p:cNvPr id="5" name="テキスト ボックス 4"/>
          <p:cNvSpPr txBox="1"/>
          <p:nvPr/>
        </p:nvSpPr>
        <p:spPr>
          <a:xfrm>
            <a:off x="6429388" y="6000768"/>
            <a:ext cx="2339102" cy="461665"/>
          </a:xfrm>
          <a:prstGeom prst="rect">
            <a:avLst/>
          </a:prstGeom>
          <a:noFill/>
        </p:spPr>
        <p:txBody>
          <a:bodyPr wrap="none" rtlCol="0">
            <a:spAutoFit/>
          </a:bodyPr>
          <a:lstStyle/>
          <a:p>
            <a:r>
              <a:rPr lang="ja-JP" altLang="en-US" sz="2400" dirty="0" smtClean="0">
                <a:latin typeface="HG創英角ｺﾞｼｯｸUB" pitchFamily="49" charset="-128"/>
                <a:ea typeface="HG創英角ｺﾞｼｯｸUB" pitchFamily="49" charset="-128"/>
              </a:rPr>
              <a:t>制作</a:t>
            </a:r>
            <a:r>
              <a:rPr lang="ja-JP" altLang="en-US" sz="2400" dirty="0">
                <a:latin typeface="HG創英角ｺﾞｼｯｸUB" pitchFamily="49" charset="-128"/>
                <a:ea typeface="HG創英角ｺﾞｼｯｸUB" pitchFamily="49" charset="-128"/>
              </a:rPr>
              <a:t>：</a:t>
            </a:r>
            <a:r>
              <a:rPr lang="ja-JP" altLang="en-US" sz="2400" dirty="0" smtClean="0">
                <a:latin typeface="HG創英角ｺﾞｼｯｸUB" pitchFamily="49" charset="-128"/>
                <a:ea typeface="HG創英角ｺﾞｼｯｸUB" pitchFamily="49" charset="-128"/>
              </a:rPr>
              <a:t>大澤昇平</a:t>
            </a:r>
            <a:endParaRPr lang="en-US" altLang="ja-JP" sz="2400" dirty="0" smtClean="0">
              <a:latin typeface="HG創英角ｺﾞｼｯｸUB" pitchFamily="49" charset="-128"/>
              <a:ea typeface="HG創英角ｺﾞｼｯｸUB" pitchFamily="49"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357422" y="3000372"/>
            <a:ext cx="4288353" cy="707886"/>
          </a:xfrm>
          <a:prstGeom prst="rect">
            <a:avLst/>
          </a:prstGeom>
        </p:spPr>
        <p:txBody>
          <a:bodyPr wrap="none">
            <a:spAutoFit/>
          </a:bodyPr>
          <a:lstStyle/>
          <a:p>
            <a:r>
              <a:rPr lang="ja-JP" altLang="en-US" sz="4000" dirty="0" smtClean="0">
                <a:latin typeface="HG創英角ｺﾞｼｯｸUB" pitchFamily="49" charset="-128"/>
                <a:ea typeface="HG創英角ｺﾞｼｯｸUB" pitchFamily="49" charset="-128"/>
              </a:rPr>
              <a:t>マーケティング編</a:t>
            </a:r>
            <a:endParaRPr lang="en-US" altLang="ja-JP" sz="4000" dirty="0" smtClean="0">
              <a:latin typeface="HG創英角ｺﾞｼｯｸUB" pitchFamily="49" charset="-128"/>
              <a:ea typeface="HG創英角ｺﾞｼｯｸUB"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64" presetClass="path" presetSubtype="0" decel="50000" fill="hold" grpId="1" nodeType="withEffect">
                                  <p:stCondLst>
                                    <p:cond delay="0"/>
                                  </p:stCondLst>
                                  <p:childTnLst>
                                    <p:animMotion origin="layout" path="M -2.5E-6 1.48148E-6 L -2.5E-6 -0.02083 " pathEditMode="relative" rAng="0" ptsTypes="AA">
                                      <p:cBhvr>
                                        <p:cTn id="9" dur="500" fill="hold"/>
                                        <p:tgtEl>
                                          <p:spTgt spid="4"/>
                                        </p:tgtEl>
                                        <p:attrNameLst>
                                          <p:attrName>ppt_x</p:attrName>
                                          <p:attrName>ppt_y</p:attrName>
                                        </p:attrNameLst>
                                      </p:cBhvr>
                                      <p:rCtr x="0" y="-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descr="画像"/>
          <p:cNvSpPr>
            <a:spLocks noChangeAspect="1" noChangeArrowheads="1"/>
          </p:cNvSpPr>
          <p:nvPr/>
        </p:nvSpPr>
        <p:spPr bwMode="auto">
          <a:xfrm>
            <a:off x="138113" y="-1028700"/>
            <a:ext cx="2762250" cy="1952625"/>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8" name="テキスト ボックス 7"/>
          <p:cNvSpPr txBox="1"/>
          <p:nvPr/>
        </p:nvSpPr>
        <p:spPr>
          <a:xfrm>
            <a:off x="214314" y="1534057"/>
            <a:ext cx="8715404" cy="1015663"/>
          </a:xfrm>
          <a:prstGeom prst="rect">
            <a:avLst/>
          </a:prstGeom>
          <a:noFill/>
        </p:spPr>
        <p:txBody>
          <a:bodyPr wrap="square" rtlCol="0">
            <a:spAutoFit/>
          </a:bodyPr>
          <a:lstStyle/>
          <a:p>
            <a:r>
              <a:rPr lang="ja-JP" altLang="en-US" sz="2000" dirty="0" smtClean="0"/>
              <a:t>　ネットレイティングスの調査によると、</a:t>
            </a:r>
            <a:r>
              <a:rPr lang="en-US" altLang="ja-JP" sz="2000" dirty="0" smtClean="0"/>
              <a:t>Twitter</a:t>
            </a:r>
            <a:r>
              <a:rPr lang="ja-JP" altLang="en-US" sz="2000" dirty="0" smtClean="0"/>
              <a:t>の</a:t>
            </a:r>
            <a:r>
              <a:rPr lang="en-US" altLang="ja-JP" sz="2000" dirty="0" smtClean="0"/>
              <a:t>6</a:t>
            </a:r>
            <a:r>
              <a:rPr lang="ja-JP" altLang="en-US" sz="2000" dirty="0" smtClean="0"/>
              <a:t>月の国内ユニークユーザー（</a:t>
            </a:r>
            <a:r>
              <a:rPr lang="en-US" altLang="ja-JP" sz="2000" dirty="0" smtClean="0"/>
              <a:t>UU</a:t>
            </a:r>
            <a:r>
              <a:rPr lang="ja-JP" altLang="en-US" sz="2000" dirty="0" err="1" smtClean="0"/>
              <a:t>、</a:t>
            </a:r>
            <a:r>
              <a:rPr lang="ja-JP" altLang="en-US" sz="2000" dirty="0" smtClean="0"/>
              <a:t>家庭と職場からのアクセス）は</a:t>
            </a:r>
            <a:r>
              <a:rPr lang="en-US" altLang="ja-JP" sz="2000" dirty="0" smtClean="0"/>
              <a:t>78</a:t>
            </a:r>
            <a:r>
              <a:rPr lang="ja-JP" altLang="en-US" sz="2000" dirty="0" smtClean="0"/>
              <a:t>万</a:t>
            </a:r>
            <a:r>
              <a:rPr lang="en-US" altLang="ja-JP" sz="2000" dirty="0" smtClean="0"/>
              <a:t>3000</a:t>
            </a:r>
            <a:r>
              <a:rPr lang="ja-JP" altLang="en-US" sz="2000" dirty="0" smtClean="0"/>
              <a:t>人で、</a:t>
            </a:r>
            <a:r>
              <a:rPr lang="en-US" altLang="ja-JP" sz="2000" dirty="0" smtClean="0"/>
              <a:t>1</a:t>
            </a:r>
            <a:r>
              <a:rPr lang="ja-JP" altLang="en-US" sz="2000" dirty="0" smtClean="0"/>
              <a:t>月の</a:t>
            </a:r>
            <a:r>
              <a:rPr lang="en-US" altLang="ja-JP" sz="2000" dirty="0" smtClean="0"/>
              <a:t>20</a:t>
            </a:r>
            <a:r>
              <a:rPr lang="ja-JP" altLang="en-US" sz="2000" dirty="0" smtClean="0"/>
              <a:t>万人から約</a:t>
            </a:r>
            <a:r>
              <a:rPr lang="en-US" altLang="ja-JP" sz="2000" dirty="0" smtClean="0"/>
              <a:t>4</a:t>
            </a:r>
            <a:r>
              <a:rPr lang="ja-JP" altLang="en-US" sz="2000" dirty="0" smtClean="0"/>
              <a:t>倍に増えた。</a:t>
            </a:r>
            <a:endParaRPr kumimoji="1" lang="ja-JP" altLang="en-US" sz="2000" dirty="0"/>
          </a:p>
        </p:txBody>
      </p:sp>
      <p:sp>
        <p:nvSpPr>
          <p:cNvPr id="9" name="テキスト ボックス 8"/>
          <p:cNvSpPr txBox="1"/>
          <p:nvPr/>
        </p:nvSpPr>
        <p:spPr>
          <a:xfrm>
            <a:off x="285720" y="5320271"/>
            <a:ext cx="8786810" cy="1323439"/>
          </a:xfrm>
          <a:prstGeom prst="rect">
            <a:avLst/>
          </a:prstGeom>
          <a:noFill/>
        </p:spPr>
        <p:txBody>
          <a:bodyPr wrap="square" rtlCol="0">
            <a:spAutoFit/>
          </a:bodyPr>
          <a:lstStyle/>
          <a:p>
            <a:r>
              <a:rPr lang="ja-JP" altLang="en-US" sz="2000" dirty="0" smtClean="0"/>
              <a:t>　</a:t>
            </a:r>
            <a:r>
              <a:rPr lang="en-US" altLang="ja-JP" sz="2000" dirty="0" smtClean="0"/>
              <a:t>6</a:t>
            </a:r>
            <a:r>
              <a:rPr lang="ja-JP" altLang="en-US" sz="2000" dirty="0" smtClean="0"/>
              <a:t>月の月間ページビューは</a:t>
            </a:r>
            <a:r>
              <a:rPr lang="en-US" altLang="ja-JP" sz="2000" dirty="0" smtClean="0"/>
              <a:t>1091</a:t>
            </a:r>
            <a:r>
              <a:rPr lang="ja-JP" altLang="en-US" sz="2000" dirty="0" smtClean="0"/>
              <a:t>万。</a:t>
            </a:r>
            <a:r>
              <a:rPr lang="en-US" altLang="ja-JP" sz="2000" dirty="0" smtClean="0"/>
              <a:t>5</a:t>
            </a:r>
            <a:r>
              <a:rPr lang="ja-JP" altLang="en-US" sz="2000" dirty="0" smtClean="0"/>
              <a:t>月の</a:t>
            </a:r>
            <a:r>
              <a:rPr lang="en-US" altLang="ja-JP" sz="2000" dirty="0" smtClean="0"/>
              <a:t>712</a:t>
            </a:r>
            <a:r>
              <a:rPr lang="ja-JP" altLang="en-US" sz="2000" dirty="0" smtClean="0"/>
              <a:t>万</a:t>
            </a:r>
            <a:r>
              <a:rPr lang="en-US" altLang="ja-JP" sz="2000" dirty="0" smtClean="0"/>
              <a:t>7000</a:t>
            </a:r>
            <a:r>
              <a:rPr lang="ja-JP" altLang="en-US" sz="2000" dirty="0" smtClean="0"/>
              <a:t>から</a:t>
            </a:r>
            <a:r>
              <a:rPr lang="en-US" altLang="ja-JP" sz="2000" dirty="0" smtClean="0"/>
              <a:t>1</a:t>
            </a:r>
            <a:r>
              <a:rPr lang="ja-JP" altLang="en-US" sz="2000" dirty="0" smtClean="0"/>
              <a:t>カ月で約</a:t>
            </a:r>
            <a:r>
              <a:rPr lang="en-US" altLang="ja-JP" sz="2000" dirty="0" smtClean="0"/>
              <a:t>53</a:t>
            </a:r>
            <a:r>
              <a:rPr lang="ja-JP" altLang="en-US" sz="2000" dirty="0" smtClean="0"/>
              <a:t>％増えた。男女比は、男性が</a:t>
            </a:r>
            <a:r>
              <a:rPr lang="en-US" altLang="ja-JP" sz="2000" dirty="0" smtClean="0"/>
              <a:t>57.68</a:t>
            </a:r>
            <a:r>
              <a:rPr lang="ja-JP" altLang="en-US" sz="2000" dirty="0" smtClean="0"/>
              <a:t>％、女性が</a:t>
            </a:r>
            <a:r>
              <a:rPr lang="en-US" altLang="ja-JP" sz="2000" dirty="0" smtClean="0"/>
              <a:t>42.32</a:t>
            </a:r>
            <a:r>
              <a:rPr lang="ja-JP" altLang="en-US" sz="2000" dirty="0" smtClean="0"/>
              <a:t>％。年代別では</a:t>
            </a:r>
            <a:r>
              <a:rPr lang="en-US" altLang="ja-JP" sz="2000" dirty="0" smtClean="0"/>
              <a:t>20</a:t>
            </a:r>
            <a:r>
              <a:rPr lang="ja-JP" altLang="en-US" sz="2000" dirty="0" smtClean="0"/>
              <a:t>代が</a:t>
            </a:r>
            <a:r>
              <a:rPr lang="en-US" altLang="ja-JP" sz="2000" dirty="0" smtClean="0"/>
              <a:t>22.17</a:t>
            </a:r>
            <a:r>
              <a:rPr lang="ja-JP" altLang="en-US" sz="2000" dirty="0" smtClean="0"/>
              <a:t>％、</a:t>
            </a:r>
            <a:r>
              <a:rPr lang="en-US" altLang="ja-JP" sz="2000" dirty="0" smtClean="0"/>
              <a:t>30</a:t>
            </a:r>
            <a:r>
              <a:rPr lang="ja-JP" altLang="en-US" sz="2000" dirty="0" smtClean="0"/>
              <a:t>代が</a:t>
            </a:r>
            <a:r>
              <a:rPr lang="en-US" altLang="ja-JP" sz="2000" dirty="0" smtClean="0"/>
              <a:t>20.94</a:t>
            </a:r>
            <a:r>
              <a:rPr lang="ja-JP" altLang="en-US" sz="2000" dirty="0" smtClean="0"/>
              <a:t>％、</a:t>
            </a:r>
            <a:r>
              <a:rPr lang="en-US" altLang="ja-JP" sz="2000" dirty="0" smtClean="0"/>
              <a:t>40</a:t>
            </a:r>
            <a:r>
              <a:rPr lang="ja-JP" altLang="en-US" sz="2000" dirty="0" smtClean="0"/>
              <a:t>代が</a:t>
            </a:r>
            <a:r>
              <a:rPr lang="en-US" altLang="ja-JP" sz="2000" dirty="0" smtClean="0"/>
              <a:t>35.15</a:t>
            </a:r>
            <a:r>
              <a:rPr lang="ja-JP" altLang="en-US" sz="2000" dirty="0" smtClean="0"/>
              <a:t>％となっている。</a:t>
            </a:r>
          </a:p>
          <a:p>
            <a:endParaRPr kumimoji="1" lang="ja-JP" altLang="en-US" sz="2000" dirty="0"/>
          </a:p>
        </p:txBody>
      </p:sp>
      <p:sp>
        <p:nvSpPr>
          <p:cNvPr id="54278" name="AutoShape 6" descr="画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54280" name="AutoShape 8" descr="画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pic>
        <p:nvPicPr>
          <p:cNvPr id="54281" name="Picture 9" descr="C:\Users\Shohei Ohsawa\Desktop\画像.jpg"/>
          <p:cNvPicPr>
            <a:picLocks noChangeAspect="1" noChangeArrowheads="1"/>
          </p:cNvPicPr>
          <p:nvPr/>
        </p:nvPicPr>
        <p:blipFill>
          <a:blip r:embed="rId2"/>
          <a:srcRect/>
          <a:stretch>
            <a:fillRect/>
          </a:stretch>
        </p:blipFill>
        <p:spPr bwMode="auto">
          <a:xfrm>
            <a:off x="2786082" y="2605627"/>
            <a:ext cx="3435992" cy="2428892"/>
          </a:xfrm>
          <a:prstGeom prst="rect">
            <a:avLst/>
          </a:prstGeom>
          <a:noFill/>
        </p:spPr>
      </p:pic>
      <p:sp>
        <p:nvSpPr>
          <p:cNvPr id="13" name="正方形/長方形 12"/>
          <p:cNvSpPr/>
          <p:nvPr/>
        </p:nvSpPr>
        <p:spPr>
          <a:xfrm>
            <a:off x="285752" y="1033991"/>
            <a:ext cx="6000776" cy="461665"/>
          </a:xfrm>
          <a:prstGeom prst="rect">
            <a:avLst/>
          </a:prstGeom>
        </p:spPr>
        <p:txBody>
          <a:bodyPr wrap="square">
            <a:spAutoFit/>
          </a:bodyPr>
          <a:lstStyle/>
          <a:p>
            <a:r>
              <a:rPr lang="en-US" altLang="ja-JP" sz="2400" b="1" dirty="0" smtClean="0"/>
              <a:t>Twitter</a:t>
            </a:r>
            <a:r>
              <a:rPr lang="ja-JP" altLang="en-US" sz="2400" b="1" dirty="0" smtClean="0"/>
              <a:t>の国内</a:t>
            </a:r>
            <a:r>
              <a:rPr lang="en-US" altLang="ja-JP" sz="2400" b="1" dirty="0" smtClean="0"/>
              <a:t>UU</a:t>
            </a:r>
            <a:r>
              <a:rPr lang="ja-JP" altLang="en-US" sz="2400" b="1" dirty="0" smtClean="0"/>
              <a:t>急拡大　半年で</a:t>
            </a:r>
            <a:r>
              <a:rPr lang="en-US" altLang="ja-JP" sz="2400" b="1" dirty="0" smtClean="0"/>
              <a:t>4</a:t>
            </a:r>
            <a:r>
              <a:rPr lang="ja-JP" altLang="en-US" sz="2400" b="1" dirty="0" smtClean="0"/>
              <a:t>倍に</a:t>
            </a:r>
          </a:p>
        </p:txBody>
      </p:sp>
      <p:sp>
        <p:nvSpPr>
          <p:cNvPr id="14" name="テキスト ボックス 13"/>
          <p:cNvSpPr txBox="1"/>
          <p:nvPr/>
        </p:nvSpPr>
        <p:spPr>
          <a:xfrm>
            <a:off x="285720" y="252691"/>
            <a:ext cx="800219" cy="461665"/>
          </a:xfrm>
          <a:prstGeom prst="rect">
            <a:avLst/>
          </a:prstGeom>
          <a:noFill/>
        </p:spPr>
        <p:txBody>
          <a:bodyPr wrap="none" rtlCol="0">
            <a:spAutoFit/>
          </a:bodyPr>
          <a:lstStyle/>
          <a:p>
            <a:r>
              <a:rPr lang="ja-JP" altLang="en-US" sz="2400" dirty="0" smtClean="0">
                <a:solidFill>
                  <a:schemeClr val="tx2"/>
                </a:solidFill>
                <a:latin typeface="HG創英角ｺﾞｼｯｸUB" pitchFamily="49" charset="-128"/>
                <a:ea typeface="HG創英角ｺﾞｼｯｸUB" pitchFamily="49" charset="-128"/>
              </a:rPr>
              <a:t>問題</a:t>
            </a:r>
            <a:endParaRPr lang="en-US" altLang="ja-JP" sz="2400" dirty="0" smtClean="0">
              <a:solidFill>
                <a:schemeClr val="tx2"/>
              </a:solidFill>
              <a:latin typeface="HG創英角ｺﾞｼｯｸUB" pitchFamily="49" charset="-128"/>
              <a:ea typeface="HG創英角ｺﾞｼｯｸUB" pitchFamily="49" charset="-128"/>
            </a:endParaRPr>
          </a:p>
        </p:txBody>
      </p:sp>
      <p:sp>
        <p:nvSpPr>
          <p:cNvPr id="15" name="テキスト ボックス 14"/>
          <p:cNvSpPr txBox="1"/>
          <p:nvPr/>
        </p:nvSpPr>
        <p:spPr>
          <a:xfrm>
            <a:off x="1309001" y="252691"/>
            <a:ext cx="7263527" cy="461665"/>
          </a:xfrm>
          <a:prstGeom prst="rect">
            <a:avLst/>
          </a:prstGeom>
          <a:noFill/>
        </p:spPr>
        <p:txBody>
          <a:bodyPr wrap="none" rtlCol="0">
            <a:spAutoFit/>
          </a:bodyPr>
          <a:lstStyle/>
          <a:p>
            <a:r>
              <a:rPr lang="ja-JP" altLang="en-US" sz="2400" dirty="0" smtClean="0">
                <a:solidFill>
                  <a:schemeClr val="tx2"/>
                </a:solidFill>
                <a:latin typeface="HG創英角ｺﾞｼｯｸUB" pitchFamily="49" charset="-128"/>
                <a:ea typeface="HG創英角ｺﾞｼｯｸUB" pitchFamily="49" charset="-128"/>
              </a:rPr>
              <a:t>次の記事のうち、一番重要な部分はどれでしょう？</a:t>
            </a:r>
            <a:endParaRPr lang="en-US" altLang="ja-JP" sz="2400" dirty="0" smtClean="0">
              <a:solidFill>
                <a:schemeClr val="tx2"/>
              </a:solidFill>
              <a:latin typeface="HG創英角ｺﾞｼｯｸUB" pitchFamily="49" charset="-128"/>
              <a:ea typeface="HG創英角ｺﾞｼｯｸUB" pitchFamily="49" charset="-128"/>
            </a:endParaRPr>
          </a:p>
        </p:txBody>
      </p:sp>
      <p:sp>
        <p:nvSpPr>
          <p:cNvPr id="16" name="テキスト ボックス 15"/>
          <p:cNvSpPr txBox="1"/>
          <p:nvPr/>
        </p:nvSpPr>
        <p:spPr>
          <a:xfrm>
            <a:off x="7072330" y="6429396"/>
            <a:ext cx="1785950" cy="400110"/>
          </a:xfrm>
          <a:prstGeom prst="rect">
            <a:avLst/>
          </a:prstGeom>
          <a:noFill/>
        </p:spPr>
        <p:txBody>
          <a:bodyPr wrap="square" rtlCol="0">
            <a:spAutoFit/>
          </a:bodyPr>
          <a:lstStyle/>
          <a:p>
            <a:r>
              <a:rPr kumimoji="1" lang="ja-JP" altLang="en-US" sz="2000" dirty="0" smtClean="0"/>
              <a:t>出典　</a:t>
            </a:r>
            <a:r>
              <a:rPr kumimoji="1" lang="en-US" altLang="ja-JP" sz="2000" dirty="0" err="1" smtClean="0"/>
              <a:t>ITMedia</a:t>
            </a:r>
            <a:endParaRPr kumimoji="1" lang="ja-JP" altLang="en-US" sz="2000" dirty="0"/>
          </a:p>
        </p:txBody>
      </p:sp>
      <p:sp>
        <p:nvSpPr>
          <p:cNvPr id="17" name="正方形/長方形 16"/>
          <p:cNvSpPr/>
          <p:nvPr/>
        </p:nvSpPr>
        <p:spPr>
          <a:xfrm>
            <a:off x="6062322" y="1071546"/>
            <a:ext cx="2795958" cy="369332"/>
          </a:xfrm>
          <a:prstGeom prst="rect">
            <a:avLst/>
          </a:prstGeom>
        </p:spPr>
        <p:txBody>
          <a:bodyPr wrap="none">
            <a:spAutoFit/>
          </a:bodyPr>
          <a:lstStyle/>
          <a:p>
            <a:r>
              <a:rPr lang="en-US" altLang="zh-TW" dirty="0" smtClean="0">
                <a:solidFill>
                  <a:schemeClr val="bg1">
                    <a:lumMod val="65000"/>
                  </a:schemeClr>
                </a:solidFill>
              </a:rPr>
              <a:t>2009</a:t>
            </a:r>
            <a:r>
              <a:rPr lang="zh-TW" altLang="en-US" dirty="0" smtClean="0">
                <a:solidFill>
                  <a:schemeClr val="bg1">
                    <a:lumMod val="65000"/>
                  </a:schemeClr>
                </a:solidFill>
              </a:rPr>
              <a:t>年</a:t>
            </a:r>
            <a:r>
              <a:rPr lang="en-US" altLang="zh-TW" dirty="0" smtClean="0">
                <a:solidFill>
                  <a:schemeClr val="bg1">
                    <a:lumMod val="65000"/>
                  </a:schemeClr>
                </a:solidFill>
              </a:rPr>
              <a:t>07</a:t>
            </a:r>
            <a:r>
              <a:rPr lang="zh-TW" altLang="en-US" dirty="0" smtClean="0">
                <a:solidFill>
                  <a:schemeClr val="bg1">
                    <a:lumMod val="65000"/>
                  </a:schemeClr>
                </a:solidFill>
              </a:rPr>
              <a:t>月</a:t>
            </a:r>
            <a:r>
              <a:rPr lang="en-US" altLang="zh-TW" dirty="0" smtClean="0">
                <a:solidFill>
                  <a:schemeClr val="bg1">
                    <a:lumMod val="65000"/>
                  </a:schemeClr>
                </a:solidFill>
              </a:rPr>
              <a:t>24</a:t>
            </a:r>
            <a:r>
              <a:rPr lang="zh-TW" altLang="en-US" dirty="0" smtClean="0">
                <a:solidFill>
                  <a:schemeClr val="bg1">
                    <a:lumMod val="65000"/>
                  </a:schemeClr>
                </a:solidFill>
              </a:rPr>
              <a:t>日 </a:t>
            </a:r>
            <a:r>
              <a:rPr lang="en-US" altLang="zh-TW" dirty="0" smtClean="0">
                <a:solidFill>
                  <a:schemeClr val="bg1">
                    <a:lumMod val="65000"/>
                  </a:schemeClr>
                </a:solidFill>
              </a:rPr>
              <a:t>11</a:t>
            </a:r>
            <a:r>
              <a:rPr lang="zh-TW" altLang="en-US" dirty="0" smtClean="0">
                <a:solidFill>
                  <a:schemeClr val="bg1">
                    <a:lumMod val="65000"/>
                  </a:schemeClr>
                </a:solidFill>
              </a:rPr>
              <a:t>時</a:t>
            </a:r>
            <a:r>
              <a:rPr lang="en-US" altLang="zh-TW" dirty="0" smtClean="0">
                <a:solidFill>
                  <a:schemeClr val="bg1">
                    <a:lumMod val="65000"/>
                  </a:schemeClr>
                </a:solidFill>
              </a:rPr>
              <a:t>56</a:t>
            </a:r>
            <a:r>
              <a:rPr lang="zh-TW" altLang="en-US" dirty="0" smtClean="0">
                <a:solidFill>
                  <a:schemeClr val="bg1">
                    <a:lumMod val="65000"/>
                  </a:schemeClr>
                </a:solidFill>
              </a:rPr>
              <a:t>分</a:t>
            </a:r>
            <a:endParaRPr lang="ja-JP" altLang="en-US" dirty="0">
              <a:solidFill>
                <a:schemeClr val="bg1">
                  <a:lumMod val="65000"/>
                </a:schemeClr>
              </a:solidFill>
            </a:endParaRPr>
          </a:p>
        </p:txBody>
      </p:sp>
      <p:sp>
        <p:nvSpPr>
          <p:cNvPr id="19" name="正方形/長方形 18"/>
          <p:cNvSpPr/>
          <p:nvPr/>
        </p:nvSpPr>
        <p:spPr>
          <a:xfrm>
            <a:off x="3286116" y="5643578"/>
            <a:ext cx="1643074" cy="3571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357290" y="5929330"/>
            <a:ext cx="1643074" cy="3571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57224" y="2000240"/>
            <a:ext cx="7411767" cy="3416320"/>
          </a:xfrm>
          <a:prstGeom prst="rect">
            <a:avLst/>
          </a:prstGeom>
        </p:spPr>
        <p:txBody>
          <a:bodyPr wrap="square">
            <a:spAutoFit/>
          </a:bodyPr>
          <a:lstStyle/>
          <a:p>
            <a:r>
              <a:rPr lang="ja-JP" altLang="en-US" sz="2400" dirty="0" smtClean="0">
                <a:latin typeface="HGSｺﾞｼｯｸM" pitchFamily="50" charset="-128"/>
                <a:ea typeface="HGSｺﾞｼｯｸM" pitchFamily="50" charset="-128"/>
              </a:rPr>
              <a:t>ＵＵ数が増加しているというのは、最近のニュースを見ていれば明らか。</a:t>
            </a:r>
            <a:endParaRPr lang="en-US" altLang="ja-JP" sz="2400" dirty="0" smtClean="0">
              <a:latin typeface="HGSｺﾞｼｯｸM" pitchFamily="50" charset="-128"/>
              <a:ea typeface="HGSｺﾞｼｯｸM" pitchFamily="50" charset="-128"/>
            </a:endParaRPr>
          </a:p>
          <a:p>
            <a:endParaRPr lang="en-US" altLang="ja-JP" sz="2400" dirty="0" smtClean="0">
              <a:latin typeface="HGSｺﾞｼｯｸM" pitchFamily="50" charset="-128"/>
              <a:ea typeface="HGSｺﾞｼｯｸM" pitchFamily="50" charset="-128"/>
            </a:endParaRPr>
          </a:p>
          <a:p>
            <a:r>
              <a:rPr lang="ja-JP" altLang="en-US" sz="2400" dirty="0" smtClean="0">
                <a:latin typeface="HGSｺﾞｼｯｸM" pitchFamily="50" charset="-128"/>
                <a:ea typeface="HGSｺﾞｼｯｸM" pitchFamily="50" charset="-128"/>
              </a:rPr>
              <a:t>期待通りの情報ではなく、「意外性のある」情報を見つける方が自分にとって良い効果が得られます。</a:t>
            </a:r>
            <a:endParaRPr lang="en-US" altLang="ja-JP" sz="2400" dirty="0" smtClean="0">
              <a:latin typeface="HGSｺﾞｼｯｸM" pitchFamily="50" charset="-128"/>
              <a:ea typeface="HGSｺﾞｼｯｸM" pitchFamily="50" charset="-128"/>
            </a:endParaRPr>
          </a:p>
          <a:p>
            <a:endParaRPr lang="en-US" altLang="ja-JP" sz="2400" dirty="0" smtClean="0">
              <a:latin typeface="HGSｺﾞｼｯｸM" pitchFamily="50" charset="-128"/>
              <a:ea typeface="HGSｺﾞｼｯｸM" pitchFamily="50" charset="-128"/>
            </a:endParaRPr>
          </a:p>
          <a:p>
            <a:r>
              <a:rPr lang="ja-JP" altLang="en-US" sz="2400" dirty="0" smtClean="0">
                <a:latin typeface="HGSｺﾞｼｯｸM" pitchFamily="50" charset="-128"/>
                <a:ea typeface="HGSｺﾞｼｯｸM" pitchFamily="50" charset="-128"/>
              </a:rPr>
              <a:t>今回のケースでは、「女性の利用者が半分」「４０代の利用者が多い」といった情報がそれにあたります。</a:t>
            </a:r>
            <a:endParaRPr lang="en-US" altLang="ja-JP" sz="2400" dirty="0" smtClean="0">
              <a:latin typeface="HGSｺﾞｼｯｸM" pitchFamily="50" charset="-128"/>
              <a:ea typeface="HGSｺﾞｼｯｸM" pitchFamily="50" charset="-128"/>
            </a:endParaRPr>
          </a:p>
        </p:txBody>
      </p:sp>
      <p:sp>
        <p:nvSpPr>
          <p:cNvPr id="5" name="正方形/長方形 4"/>
          <p:cNvSpPr/>
          <p:nvPr/>
        </p:nvSpPr>
        <p:spPr>
          <a:xfrm>
            <a:off x="3929058" y="587857"/>
            <a:ext cx="1313180" cy="769441"/>
          </a:xfrm>
          <a:prstGeom prst="rect">
            <a:avLst/>
          </a:prstGeom>
        </p:spPr>
        <p:txBody>
          <a:bodyPr wrap="none">
            <a:spAutoFit/>
          </a:bodyPr>
          <a:lstStyle/>
          <a:p>
            <a:r>
              <a:rPr lang="ja-JP" altLang="en-US" sz="4400" dirty="0" smtClean="0">
                <a:latin typeface="HG創英角ｺﾞｼｯｸUB" pitchFamily="49" charset="-128"/>
                <a:ea typeface="HG創英角ｺﾞｼｯｸUB" pitchFamily="49" charset="-128"/>
              </a:rPr>
              <a:t>解説</a:t>
            </a:r>
            <a:endParaRPr lang="en-US" altLang="ja-JP" sz="4400" dirty="0" smtClean="0">
              <a:latin typeface="HG創英角ｺﾞｼｯｸUB" pitchFamily="49" charset="-128"/>
              <a:ea typeface="HG創英角ｺﾞｼｯｸUB" pitchFamily="49"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809766" y="2363924"/>
            <a:ext cx="3262432" cy="707886"/>
          </a:xfrm>
          <a:prstGeom prst="rect">
            <a:avLst/>
          </a:prstGeom>
        </p:spPr>
        <p:txBody>
          <a:bodyPr wrap="none">
            <a:spAutoFit/>
          </a:bodyPr>
          <a:lstStyle/>
          <a:p>
            <a:r>
              <a:rPr lang="ja-JP" altLang="en-US" sz="4000" dirty="0" smtClean="0">
                <a:latin typeface="HG創英角ｺﾞｼｯｸUB" pitchFamily="49" charset="-128"/>
                <a:ea typeface="HG創英角ｺﾞｼｯｸUB" pitchFamily="49" charset="-128"/>
              </a:rPr>
              <a:t>確証バイアス</a:t>
            </a:r>
            <a:endParaRPr lang="en-US" altLang="ja-JP" sz="4000" dirty="0" smtClean="0">
              <a:latin typeface="HG創英角ｺﾞｼｯｸUB" pitchFamily="49" charset="-128"/>
              <a:ea typeface="HG創英角ｺﾞｼｯｸUB" pitchFamily="49" charset="-128"/>
            </a:endParaRPr>
          </a:p>
        </p:txBody>
      </p:sp>
      <p:sp>
        <p:nvSpPr>
          <p:cNvPr id="6" name="正方形/長方形 5"/>
          <p:cNvSpPr/>
          <p:nvPr/>
        </p:nvSpPr>
        <p:spPr>
          <a:xfrm>
            <a:off x="500034" y="3571876"/>
            <a:ext cx="8358246" cy="707886"/>
          </a:xfrm>
          <a:prstGeom prst="rect">
            <a:avLst/>
          </a:prstGeom>
        </p:spPr>
        <p:txBody>
          <a:bodyPr wrap="square">
            <a:spAutoFit/>
          </a:bodyPr>
          <a:lstStyle/>
          <a:p>
            <a:r>
              <a:rPr lang="ja-JP" altLang="en-US" sz="2000" dirty="0" smtClean="0"/>
              <a:t>個人の先入観に基づいて他者を観察し、自分に都合のいい情報だけを集めて、それにより自己の先入観を補強するという現象</a:t>
            </a:r>
            <a:endParaRPr lang="ja-JP" alt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00034" y="2714620"/>
            <a:ext cx="7981672" cy="1077218"/>
          </a:xfrm>
          <a:prstGeom prst="rect">
            <a:avLst/>
          </a:prstGeom>
        </p:spPr>
        <p:txBody>
          <a:bodyPr wrap="none">
            <a:spAutoFit/>
          </a:bodyPr>
          <a:lstStyle/>
          <a:p>
            <a:r>
              <a:rPr lang="ja-JP" altLang="en-US" sz="3200" dirty="0" smtClean="0">
                <a:latin typeface="HG創英角ｺﾞｼｯｸUB" pitchFamily="49" charset="-128"/>
                <a:ea typeface="HG創英角ｺﾞｼｯｸUB" pitchFamily="49" charset="-128"/>
              </a:rPr>
              <a:t>自分の期待する情報を探しても無意味。</a:t>
            </a:r>
            <a:endParaRPr lang="en-US" altLang="ja-JP" sz="3200" dirty="0" smtClean="0">
              <a:latin typeface="HG創英角ｺﾞｼｯｸUB" pitchFamily="49" charset="-128"/>
              <a:ea typeface="HG創英角ｺﾞｼｯｸUB" pitchFamily="49" charset="-128"/>
            </a:endParaRPr>
          </a:p>
          <a:p>
            <a:r>
              <a:rPr lang="ja-JP" altLang="en-US" sz="3200" dirty="0" smtClean="0">
                <a:latin typeface="HG創英角ｺﾞｼｯｸUB" pitchFamily="49" charset="-128"/>
                <a:ea typeface="HG創英角ｺﾞｼｯｸUB" pitchFamily="49" charset="-128"/>
              </a:rPr>
              <a:t>常に「意外性のある情報」を収集すること</a:t>
            </a:r>
            <a:endParaRPr lang="en-US" altLang="ja-JP" sz="3200" dirty="0" smtClean="0">
              <a:latin typeface="HG創英角ｺﾞｼｯｸUB" pitchFamily="49" charset="-128"/>
              <a:ea typeface="HG創英角ｺﾞｼｯｸUB" pitchFamily="49"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192.168.1.2\dropbox\Photos\DSCN0448.JPG"/>
          <p:cNvPicPr>
            <a:picLocks noChangeAspect="1" noChangeArrowheads="1"/>
          </p:cNvPicPr>
          <p:nvPr/>
        </p:nvPicPr>
        <p:blipFill>
          <a:blip r:embed="rId2" cstate="print"/>
          <a:srcRect l="22387" r="27350"/>
          <a:stretch>
            <a:fillRect/>
          </a:stretch>
        </p:blipFill>
        <p:spPr bwMode="auto">
          <a:xfrm>
            <a:off x="763761" y="1214422"/>
            <a:ext cx="2681223" cy="4000528"/>
          </a:xfrm>
          <a:prstGeom prst="rect">
            <a:avLst/>
          </a:prstGeom>
          <a:noFill/>
        </p:spPr>
      </p:pic>
      <p:sp>
        <p:nvSpPr>
          <p:cNvPr id="6" name="テキスト ボックス 5"/>
          <p:cNvSpPr txBox="1"/>
          <p:nvPr/>
        </p:nvSpPr>
        <p:spPr>
          <a:xfrm>
            <a:off x="3764157" y="1643050"/>
            <a:ext cx="3595856" cy="830997"/>
          </a:xfrm>
          <a:prstGeom prst="rect">
            <a:avLst/>
          </a:prstGeom>
          <a:noFill/>
        </p:spPr>
        <p:txBody>
          <a:bodyPr wrap="none" rtlCol="0">
            <a:spAutoFit/>
          </a:bodyPr>
          <a:lstStyle/>
          <a:p>
            <a:r>
              <a:rPr lang="ja-JP" altLang="en-US" sz="4800" dirty="0" smtClean="0">
                <a:latin typeface="HG創英角ｺﾞｼｯｸUB" pitchFamily="49" charset="-128"/>
                <a:ea typeface="HG創英角ｺﾞｼｯｸUB" pitchFamily="49" charset="-128"/>
              </a:rPr>
              <a:t>大澤 昇平</a:t>
            </a:r>
            <a:r>
              <a:rPr lang="en-US" altLang="ja-JP" sz="2800" dirty="0" smtClean="0">
                <a:latin typeface="Arial" pitchFamily="34" charset="0"/>
                <a:ea typeface="HG創英角ｺﾞｼｯｸUB" pitchFamily="49" charset="-128"/>
                <a:cs typeface="Arial" pitchFamily="34" charset="0"/>
              </a:rPr>
              <a:t>(21)</a:t>
            </a:r>
            <a:endParaRPr lang="en-US" altLang="ja-JP" sz="4800" dirty="0" smtClean="0">
              <a:latin typeface="Arial" pitchFamily="34" charset="0"/>
              <a:ea typeface="HG創英角ｺﾞｼｯｸUB" pitchFamily="49" charset="-128"/>
              <a:cs typeface="Arial" pitchFamily="34" charset="0"/>
            </a:endParaRPr>
          </a:p>
        </p:txBody>
      </p:sp>
      <p:sp>
        <p:nvSpPr>
          <p:cNvPr id="7" name="テキスト ボックス 6"/>
          <p:cNvSpPr txBox="1"/>
          <p:nvPr/>
        </p:nvSpPr>
        <p:spPr>
          <a:xfrm>
            <a:off x="3786182" y="2571744"/>
            <a:ext cx="2749471" cy="707886"/>
          </a:xfrm>
          <a:prstGeom prst="rect">
            <a:avLst/>
          </a:prstGeom>
          <a:noFill/>
        </p:spPr>
        <p:txBody>
          <a:bodyPr wrap="none" rtlCol="0">
            <a:spAutoFit/>
          </a:bodyPr>
          <a:lstStyle/>
          <a:p>
            <a:r>
              <a:rPr lang="ja-JP" altLang="en-US" sz="2000" dirty="0" smtClean="0">
                <a:latin typeface="HGSｺﾞｼｯｸM" pitchFamily="50" charset="-128"/>
                <a:ea typeface="HGSｺﾞｼｯｸM" pitchFamily="50" charset="-128"/>
              </a:rPr>
              <a:t>筑波大学情報学類</a:t>
            </a:r>
            <a:endParaRPr lang="en-US" altLang="ja-JP" sz="2000" dirty="0" smtClean="0">
              <a:latin typeface="HGSｺﾞｼｯｸM" pitchFamily="50" charset="-128"/>
              <a:ea typeface="HGSｺﾞｼｯｸM" pitchFamily="50" charset="-128"/>
            </a:endParaRPr>
          </a:p>
          <a:p>
            <a:r>
              <a:rPr lang="ja-JP" altLang="en-US" sz="2000" dirty="0" smtClean="0">
                <a:latin typeface="HGSｺﾞｼｯｸM" pitchFamily="50" charset="-128"/>
                <a:ea typeface="HGSｺﾞｼｯｸM" pitchFamily="50" charset="-128"/>
              </a:rPr>
              <a:t>北川データ工学研究室</a:t>
            </a:r>
            <a:endParaRPr lang="en-US" altLang="ja-JP" sz="2000" dirty="0" smtClean="0">
              <a:latin typeface="HGSｺﾞｼｯｸM" pitchFamily="50" charset="-128"/>
              <a:ea typeface="HGSｺﾞｼｯｸM" pitchFamily="50" charset="-128"/>
            </a:endParaRPr>
          </a:p>
        </p:txBody>
      </p:sp>
      <p:sp>
        <p:nvSpPr>
          <p:cNvPr id="8" name="テキスト ボックス 7"/>
          <p:cNvSpPr txBox="1"/>
          <p:nvPr/>
        </p:nvSpPr>
        <p:spPr>
          <a:xfrm>
            <a:off x="3764157" y="1214422"/>
            <a:ext cx="4493538" cy="523220"/>
          </a:xfrm>
          <a:prstGeom prst="rect">
            <a:avLst/>
          </a:prstGeom>
          <a:noFill/>
        </p:spPr>
        <p:txBody>
          <a:bodyPr wrap="none" rtlCol="0">
            <a:spAutoFit/>
          </a:bodyPr>
          <a:lstStyle/>
          <a:p>
            <a:r>
              <a:rPr lang="ja-JP" altLang="en-US" sz="2800" dirty="0" smtClean="0">
                <a:latin typeface="HGSｺﾞｼｯｸE" pitchFamily="50" charset="-128"/>
                <a:ea typeface="HGSｺﾞｼｯｸE" pitchFamily="50" charset="-128"/>
              </a:rPr>
              <a:t>福島高専電気工学科　出身</a:t>
            </a:r>
            <a:endParaRPr lang="en-US" altLang="ja-JP" sz="2800" dirty="0" smtClean="0">
              <a:latin typeface="HGSｺﾞｼｯｸE" pitchFamily="50" charset="-128"/>
              <a:ea typeface="HGSｺﾞｼｯｸE" pitchFamily="50" charset="-128"/>
            </a:endParaRPr>
          </a:p>
        </p:txBody>
      </p:sp>
      <p:sp>
        <p:nvSpPr>
          <p:cNvPr id="9" name="テキスト ボックス 8"/>
          <p:cNvSpPr txBox="1"/>
          <p:nvPr/>
        </p:nvSpPr>
        <p:spPr>
          <a:xfrm>
            <a:off x="3786182" y="3454413"/>
            <a:ext cx="4031873" cy="707886"/>
          </a:xfrm>
          <a:prstGeom prst="rect">
            <a:avLst/>
          </a:prstGeom>
          <a:noFill/>
        </p:spPr>
        <p:txBody>
          <a:bodyPr wrap="none" rtlCol="0">
            <a:spAutoFit/>
          </a:bodyPr>
          <a:lstStyle/>
          <a:p>
            <a:r>
              <a:rPr lang="ja-JP" altLang="en-US" sz="2000" dirty="0" smtClean="0">
                <a:latin typeface="HGSｺﾞｼｯｸM" pitchFamily="50" charset="-128"/>
                <a:ea typeface="HGSｺﾞｼｯｸM" pitchFamily="50" charset="-128"/>
              </a:rPr>
              <a:t>株式会社ネイキッドテクノロジー</a:t>
            </a:r>
            <a:endParaRPr lang="en-US" altLang="ja-JP" sz="2000" dirty="0" smtClean="0">
              <a:latin typeface="HGSｺﾞｼｯｸM" pitchFamily="50" charset="-128"/>
              <a:ea typeface="HGSｺﾞｼｯｸM" pitchFamily="50" charset="-128"/>
            </a:endParaRPr>
          </a:p>
          <a:p>
            <a:r>
              <a:rPr lang="ja-JP" altLang="en-US" sz="2000" dirty="0" smtClean="0">
                <a:latin typeface="HGSｺﾞｼｯｸM" pitchFamily="50" charset="-128"/>
                <a:ea typeface="HGSｺﾞｼｯｸM" pitchFamily="50" charset="-128"/>
              </a:rPr>
              <a:t>リサーチャー</a:t>
            </a:r>
            <a:endParaRPr lang="en-US" altLang="ja-JP" sz="2000" dirty="0" smtClean="0">
              <a:latin typeface="HGSｺﾞｼｯｸM" pitchFamily="50" charset="-128"/>
              <a:ea typeface="HGSｺﾞｼｯｸM" pitchFamily="50" charset="-128"/>
            </a:endParaRPr>
          </a:p>
        </p:txBody>
      </p:sp>
      <p:sp>
        <p:nvSpPr>
          <p:cNvPr id="11" name="テキスト ボックス 10"/>
          <p:cNvSpPr txBox="1"/>
          <p:nvPr/>
        </p:nvSpPr>
        <p:spPr>
          <a:xfrm>
            <a:off x="3819236" y="4507064"/>
            <a:ext cx="3775393" cy="707886"/>
          </a:xfrm>
          <a:prstGeom prst="rect">
            <a:avLst/>
          </a:prstGeom>
          <a:noFill/>
        </p:spPr>
        <p:txBody>
          <a:bodyPr wrap="none" rtlCol="0">
            <a:spAutoFit/>
          </a:bodyPr>
          <a:lstStyle/>
          <a:p>
            <a:r>
              <a:rPr lang="en-US" altLang="ja-JP" sz="2000" dirty="0" smtClean="0">
                <a:latin typeface="HGSｺﾞｼｯｸE" pitchFamily="50" charset="-128"/>
                <a:ea typeface="HGSｺﾞｼｯｸE" pitchFamily="50" charset="-128"/>
              </a:rPr>
              <a:t>※</a:t>
            </a:r>
            <a:r>
              <a:rPr lang="ja-JP" altLang="en-US" sz="2000" dirty="0" smtClean="0">
                <a:latin typeface="HGSｺﾞｼｯｸE" pitchFamily="50" charset="-128"/>
                <a:ea typeface="HGSｺﾞｼｯｸE" pitchFamily="50" charset="-128"/>
              </a:rPr>
              <a:t>２００６年度上期未踏ユース</a:t>
            </a:r>
            <a:endParaRPr lang="en-US" altLang="ja-JP" sz="2000" dirty="0" smtClean="0">
              <a:latin typeface="HGSｺﾞｼｯｸE" pitchFamily="50" charset="-128"/>
              <a:ea typeface="HGSｺﾞｼｯｸE" pitchFamily="50" charset="-128"/>
            </a:endParaRPr>
          </a:p>
          <a:p>
            <a:r>
              <a:rPr lang="ja-JP" altLang="en-US" sz="2000" dirty="0" smtClean="0">
                <a:latin typeface="HGSｺﾞｼｯｸE" pitchFamily="50" charset="-128"/>
                <a:ea typeface="HGSｺﾞｼｯｸE" pitchFamily="50" charset="-128"/>
              </a:rPr>
              <a:t>スーパークリエーター受賞</a:t>
            </a:r>
            <a:endParaRPr lang="en-US" altLang="ja-JP" sz="2000" dirty="0" smtClean="0">
              <a:latin typeface="HGSｺﾞｼｯｸE" pitchFamily="50" charset="-128"/>
              <a:ea typeface="HGSｺﾞｼｯｸE" pitchFamily="50"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928926" y="214290"/>
            <a:ext cx="2980303" cy="646331"/>
          </a:xfrm>
          <a:prstGeom prst="rect">
            <a:avLst/>
          </a:prstGeom>
          <a:noFill/>
        </p:spPr>
        <p:txBody>
          <a:bodyPr wrap="none" rtlCol="0">
            <a:spAutoFit/>
          </a:bodyPr>
          <a:lstStyle/>
          <a:p>
            <a:r>
              <a:rPr lang="en-US" altLang="ja-JP" sz="3600" b="1" dirty="0" smtClean="0">
                <a:latin typeface="Arial" pitchFamily="34" charset="0"/>
                <a:ea typeface="HG創英角ｺﾞｼｯｸUB" pitchFamily="49" charset="-128"/>
                <a:cs typeface="Arial" pitchFamily="34" charset="0"/>
              </a:rPr>
              <a:t>RSS</a:t>
            </a:r>
            <a:r>
              <a:rPr lang="ja-JP" altLang="en-US" sz="3600" dirty="0" smtClean="0">
                <a:latin typeface="HG創英角ｺﾞｼｯｸUB" pitchFamily="49" charset="-128"/>
                <a:ea typeface="HG創英角ｺﾞｼｯｸUB" pitchFamily="49" charset="-128"/>
              </a:rPr>
              <a:t>リーダー</a:t>
            </a:r>
            <a:endParaRPr lang="en-US" altLang="ja-JP" sz="3600" dirty="0" smtClean="0">
              <a:latin typeface="HG創英角ｺﾞｼｯｸUB" pitchFamily="49" charset="-128"/>
              <a:ea typeface="HG創英角ｺﾞｼｯｸUB" pitchFamily="49" charset="-128"/>
            </a:endParaRPr>
          </a:p>
        </p:txBody>
      </p:sp>
      <p:pic>
        <p:nvPicPr>
          <p:cNvPr id="5" name="Picture 2"/>
          <p:cNvPicPr>
            <a:picLocks noChangeAspect="1" noChangeArrowheads="1"/>
          </p:cNvPicPr>
          <p:nvPr/>
        </p:nvPicPr>
        <p:blipFill>
          <a:blip r:embed="rId2"/>
          <a:srcRect/>
          <a:stretch>
            <a:fillRect/>
          </a:stretch>
        </p:blipFill>
        <p:spPr bwMode="auto">
          <a:xfrm>
            <a:off x="500034" y="857232"/>
            <a:ext cx="8001056" cy="50290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357290" y="2928934"/>
            <a:ext cx="6670416" cy="646331"/>
          </a:xfrm>
          <a:prstGeom prst="rect">
            <a:avLst/>
          </a:prstGeom>
          <a:noFill/>
        </p:spPr>
        <p:txBody>
          <a:bodyPr wrap="none" rtlCol="0">
            <a:spAutoFit/>
          </a:bodyPr>
          <a:lstStyle/>
          <a:p>
            <a:r>
              <a:rPr lang="ja-JP" altLang="en-US" sz="3600" dirty="0" smtClean="0">
                <a:latin typeface="Arial" pitchFamily="34" charset="0"/>
                <a:ea typeface="HG創英角ｺﾞｼｯｸUB" pitchFamily="49" charset="-128"/>
                <a:cs typeface="Arial" pitchFamily="34" charset="0"/>
              </a:rPr>
              <a:t>・・・は、チェックして当然。</a:t>
            </a:r>
            <a:endParaRPr lang="en-US" altLang="ja-JP" sz="3600" dirty="0" smtClean="0">
              <a:latin typeface="HG創英角ｺﾞｼｯｸUB" pitchFamily="49" charset="-128"/>
              <a:ea typeface="HG創英角ｺﾞｼｯｸUB" pitchFamily="49"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85720" y="285728"/>
            <a:ext cx="3416513" cy="646331"/>
          </a:xfrm>
          <a:prstGeom prst="rect">
            <a:avLst/>
          </a:prstGeom>
          <a:noFill/>
        </p:spPr>
        <p:txBody>
          <a:bodyPr wrap="none" rtlCol="0">
            <a:spAutoFit/>
          </a:bodyPr>
          <a:lstStyle/>
          <a:p>
            <a:r>
              <a:rPr lang="en-US" altLang="ja-JP" sz="3600" dirty="0" err="1" smtClean="0">
                <a:latin typeface="Arial" pitchFamily="34" charset="0"/>
                <a:ea typeface="HG創英角ｺﾞｼｯｸUB" pitchFamily="49" charset="-128"/>
                <a:cs typeface="Arial" pitchFamily="34" charset="0"/>
              </a:rPr>
              <a:t>googlereader.rb</a:t>
            </a:r>
            <a:endParaRPr lang="en-US" altLang="ja-JP" sz="3600" dirty="0" smtClean="0">
              <a:latin typeface="Arial" pitchFamily="34" charset="0"/>
              <a:ea typeface="HG創英角ｺﾞｼｯｸUB" pitchFamily="49" charset="-128"/>
              <a:cs typeface="Arial" pitchFamily="34" charset="0"/>
            </a:endParaRPr>
          </a:p>
        </p:txBody>
      </p:sp>
      <p:sp>
        <p:nvSpPr>
          <p:cNvPr id="4" name="正方形/長方形 3"/>
          <p:cNvSpPr/>
          <p:nvPr/>
        </p:nvSpPr>
        <p:spPr>
          <a:xfrm>
            <a:off x="428596" y="1000108"/>
            <a:ext cx="8429684" cy="5357850"/>
          </a:xfrm>
          <a:prstGeom prst="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p:cNvSpPr/>
          <p:nvPr/>
        </p:nvSpPr>
        <p:spPr>
          <a:xfrm>
            <a:off x="428596" y="1000108"/>
            <a:ext cx="8215370" cy="20990362"/>
          </a:xfrm>
          <a:prstGeom prst="rect">
            <a:avLst/>
          </a:prstGeom>
        </p:spPr>
        <p:txBody>
          <a:bodyPr wrap="square">
            <a:spAutoFit/>
          </a:bodyPr>
          <a:lstStyle/>
          <a:p>
            <a:r>
              <a:rPr lang="en-US" altLang="ja-JP" sz="1400" dirty="0" smtClean="0"/>
              <a:t>SHOWALL = false</a:t>
            </a:r>
          </a:p>
          <a:p>
            <a:r>
              <a:rPr lang="en-US" altLang="ja-JP" sz="1400" dirty="0" smtClean="0"/>
              <a:t>USE_GROWL = true</a:t>
            </a:r>
          </a:p>
          <a:p>
            <a:endParaRPr lang="en-US" altLang="ja-JP" sz="1400" dirty="0" smtClean="0"/>
          </a:p>
          <a:p>
            <a:r>
              <a:rPr lang="en-US" altLang="ja-JP" sz="1400" dirty="0" smtClean="0"/>
              <a:t>require "</a:t>
            </a:r>
            <a:r>
              <a:rPr lang="en-US" altLang="ja-JP" sz="1400" dirty="0" err="1" smtClean="0"/>
              <a:t>rexml</a:t>
            </a:r>
            <a:r>
              <a:rPr lang="en-US" altLang="ja-JP" sz="1400" dirty="0" smtClean="0"/>
              <a:t>/document"</a:t>
            </a:r>
          </a:p>
          <a:p>
            <a:r>
              <a:rPr lang="en-US" altLang="ja-JP" sz="1400" dirty="0" smtClean="0"/>
              <a:t>require "</a:t>
            </a:r>
            <a:r>
              <a:rPr lang="en-US" altLang="ja-JP" sz="1400" dirty="0" err="1" smtClean="0"/>
              <a:t>extractcontent.rb</a:t>
            </a:r>
            <a:r>
              <a:rPr lang="en-US" altLang="ja-JP" sz="1400" dirty="0" smtClean="0"/>
              <a:t>"</a:t>
            </a:r>
          </a:p>
          <a:p>
            <a:r>
              <a:rPr lang="en-US" altLang="ja-JP" sz="1400" dirty="0" smtClean="0"/>
              <a:t>require "</a:t>
            </a:r>
            <a:r>
              <a:rPr lang="en-US" altLang="ja-JP" sz="1400" dirty="0" err="1" smtClean="0"/>
              <a:t>jcode</a:t>
            </a:r>
            <a:r>
              <a:rPr lang="en-US" altLang="ja-JP" sz="1400" dirty="0" smtClean="0"/>
              <a:t>"</a:t>
            </a:r>
          </a:p>
          <a:p>
            <a:endParaRPr lang="en-US" altLang="ja-JP" sz="1400" dirty="0" smtClean="0"/>
          </a:p>
          <a:p>
            <a:r>
              <a:rPr lang="en-US" altLang="ja-JP" sz="1400" dirty="0" smtClean="0"/>
              <a:t>def parse(source)</a:t>
            </a:r>
          </a:p>
          <a:p>
            <a:r>
              <a:rPr lang="en-US" altLang="ja-JP" sz="1400" dirty="0" smtClean="0"/>
              <a:t>	doc = REXML::</a:t>
            </a:r>
            <a:r>
              <a:rPr lang="en-US" altLang="ja-JP" sz="1400" dirty="0" err="1" smtClean="0"/>
              <a:t>Document.new</a:t>
            </a:r>
            <a:r>
              <a:rPr lang="en-US" altLang="ja-JP" sz="1400" dirty="0" smtClean="0"/>
              <a:t> source</a:t>
            </a:r>
          </a:p>
          <a:p>
            <a:r>
              <a:rPr lang="en-US" altLang="ja-JP" sz="1400" dirty="0" smtClean="0"/>
              <a:t>	</a:t>
            </a:r>
            <a:r>
              <a:rPr lang="en-US" altLang="ja-JP" sz="1400" dirty="0" err="1" smtClean="0"/>
              <a:t>cnt</a:t>
            </a:r>
            <a:r>
              <a:rPr lang="en-US" altLang="ja-JP" sz="1400" dirty="0" smtClean="0"/>
              <a:t> = </a:t>
            </a:r>
            <a:r>
              <a:rPr lang="en-US" altLang="ja-JP" sz="1400" dirty="0" err="1" smtClean="0"/>
              <a:t>doc.elements</a:t>
            </a:r>
            <a:r>
              <a:rPr lang="en-US" altLang="ja-JP" sz="1400" dirty="0" smtClean="0"/>
              <a:t>['count(/feed/entry)']</a:t>
            </a:r>
          </a:p>
          <a:p>
            <a:r>
              <a:rPr lang="en-US" altLang="ja-JP" sz="1400" dirty="0" smtClean="0"/>
              <a:t>	result = []</a:t>
            </a:r>
          </a:p>
          <a:p>
            <a:r>
              <a:rPr lang="en-US" altLang="ja-JP" sz="1400" dirty="0" smtClean="0"/>
              <a:t>	for </a:t>
            </a:r>
            <a:r>
              <a:rPr lang="en-US" altLang="ja-JP" sz="1400" dirty="0" err="1" smtClean="0"/>
              <a:t>i</a:t>
            </a:r>
            <a:r>
              <a:rPr lang="en-US" altLang="ja-JP" sz="1400" dirty="0" smtClean="0"/>
              <a:t> in 1..cnt do</a:t>
            </a:r>
          </a:p>
          <a:p>
            <a:r>
              <a:rPr lang="en-US" altLang="ja-JP" sz="1400" dirty="0" smtClean="0"/>
              <a:t>		</a:t>
            </a:r>
            <a:r>
              <a:rPr lang="en-US" altLang="ja-JP" sz="1400" dirty="0" err="1" smtClean="0"/>
              <a:t>e_title</a:t>
            </a:r>
            <a:r>
              <a:rPr lang="en-US" altLang="ja-JP" sz="1400" dirty="0" smtClean="0"/>
              <a:t> 	= </a:t>
            </a:r>
            <a:r>
              <a:rPr lang="en-US" altLang="ja-JP" sz="1400" dirty="0" err="1" smtClean="0"/>
              <a:t>doc.elements</a:t>
            </a:r>
            <a:r>
              <a:rPr lang="en-US" altLang="ja-JP" sz="1400" dirty="0" smtClean="0"/>
              <a:t>["/feed/entry[#{</a:t>
            </a:r>
            <a:r>
              <a:rPr lang="en-US" altLang="ja-JP" sz="1400" dirty="0" err="1" smtClean="0"/>
              <a:t>i</a:t>
            </a:r>
            <a:r>
              <a:rPr lang="en-US" altLang="ja-JP" sz="1400" dirty="0" smtClean="0"/>
              <a:t>}]/title"]</a:t>
            </a:r>
          </a:p>
          <a:p>
            <a:r>
              <a:rPr lang="en-US" altLang="ja-JP" sz="1400" dirty="0" smtClean="0"/>
              <a:t>		</a:t>
            </a:r>
            <a:r>
              <a:rPr lang="en-US" altLang="ja-JP" sz="1400" dirty="0" err="1" smtClean="0"/>
              <a:t>e_timestamp</a:t>
            </a:r>
            <a:r>
              <a:rPr lang="en-US" altLang="ja-JP" sz="1400" dirty="0" smtClean="0"/>
              <a:t>	= </a:t>
            </a:r>
            <a:r>
              <a:rPr lang="en-US" altLang="ja-JP" sz="1400" dirty="0" err="1" smtClean="0"/>
              <a:t>doc.elements</a:t>
            </a:r>
            <a:r>
              <a:rPr lang="en-US" altLang="ja-JP" sz="1400" dirty="0" smtClean="0"/>
              <a:t>["/feed/entry[#{</a:t>
            </a:r>
            <a:r>
              <a:rPr lang="en-US" altLang="ja-JP" sz="1400" dirty="0" err="1" smtClean="0"/>
              <a:t>i</a:t>
            </a:r>
            <a:r>
              <a:rPr lang="en-US" altLang="ja-JP" sz="1400" dirty="0" smtClean="0"/>
              <a:t>}]/@crawl-timestamp-</a:t>
            </a:r>
            <a:r>
              <a:rPr lang="en-US" altLang="ja-JP" sz="1400" dirty="0" err="1" smtClean="0"/>
              <a:t>msec</a:t>
            </a:r>
            <a:r>
              <a:rPr lang="en-US" altLang="ja-JP" sz="1400" dirty="0" smtClean="0"/>
              <a:t>"]</a:t>
            </a:r>
          </a:p>
          <a:p>
            <a:r>
              <a:rPr lang="en-US" altLang="ja-JP" sz="1400" dirty="0" smtClean="0"/>
              <a:t>		</a:t>
            </a:r>
            <a:r>
              <a:rPr lang="en-US" altLang="ja-JP" sz="1400" dirty="0" err="1" smtClean="0"/>
              <a:t>e_content</a:t>
            </a:r>
            <a:r>
              <a:rPr lang="en-US" altLang="ja-JP" sz="1400" dirty="0" smtClean="0"/>
              <a:t>	= </a:t>
            </a:r>
            <a:r>
              <a:rPr lang="en-US" altLang="ja-JP" sz="1400" dirty="0" err="1" smtClean="0"/>
              <a:t>doc.elements</a:t>
            </a:r>
            <a:r>
              <a:rPr lang="en-US" altLang="ja-JP" sz="1400" dirty="0" smtClean="0"/>
              <a:t>["/feed/entry[#{</a:t>
            </a:r>
            <a:r>
              <a:rPr lang="en-US" altLang="ja-JP" sz="1400" dirty="0" err="1" smtClean="0"/>
              <a:t>i</a:t>
            </a:r>
            <a:r>
              <a:rPr lang="en-US" altLang="ja-JP" sz="1400" dirty="0" smtClean="0"/>
              <a:t>}]/content"]</a:t>
            </a:r>
          </a:p>
          <a:p>
            <a:r>
              <a:rPr lang="en-US" altLang="ja-JP" sz="1400" dirty="0" smtClean="0"/>
              <a:t>		if (</a:t>
            </a:r>
            <a:r>
              <a:rPr lang="en-US" altLang="ja-JP" sz="1400" dirty="0" err="1" smtClean="0"/>
              <a:t>e_title</a:t>
            </a:r>
            <a:r>
              <a:rPr lang="en-US" altLang="ja-JP" sz="1400" dirty="0" smtClean="0"/>
              <a:t>!=nil &amp;&amp; </a:t>
            </a:r>
            <a:r>
              <a:rPr lang="en-US" altLang="ja-JP" sz="1400" dirty="0" err="1" smtClean="0"/>
              <a:t>e_timestamp</a:t>
            </a:r>
            <a:r>
              <a:rPr lang="en-US" altLang="ja-JP" sz="1400" dirty="0" smtClean="0"/>
              <a:t>!=nil &amp;&amp; </a:t>
            </a:r>
            <a:r>
              <a:rPr lang="en-US" altLang="ja-JP" sz="1400" dirty="0" err="1" smtClean="0"/>
              <a:t>e_content</a:t>
            </a:r>
            <a:r>
              <a:rPr lang="en-US" altLang="ja-JP" sz="1400" dirty="0" smtClean="0"/>
              <a:t>!=nil)</a:t>
            </a:r>
          </a:p>
          <a:p>
            <a:r>
              <a:rPr lang="en-US" altLang="ja-JP" sz="1400" dirty="0" smtClean="0"/>
              <a:t>			result &lt;&lt; {</a:t>
            </a:r>
          </a:p>
          <a:p>
            <a:r>
              <a:rPr lang="en-US" altLang="ja-JP" sz="1400" dirty="0" smtClean="0"/>
              <a:t>				:title		=&gt; </a:t>
            </a:r>
            <a:r>
              <a:rPr lang="en-US" altLang="ja-JP" sz="1400" dirty="0" err="1" smtClean="0"/>
              <a:t>e_title.text</a:t>
            </a:r>
            <a:r>
              <a:rPr lang="en-US" altLang="ja-JP" sz="1400" dirty="0" smtClean="0"/>
              <a:t>,</a:t>
            </a:r>
          </a:p>
          <a:p>
            <a:r>
              <a:rPr lang="en-US" altLang="ja-JP" sz="1400" dirty="0" smtClean="0"/>
              <a:t>				:timestamp	=&gt; </a:t>
            </a:r>
            <a:r>
              <a:rPr lang="en-US" altLang="ja-JP" sz="1400" dirty="0" err="1" smtClean="0"/>
              <a:t>e_timestamp.value.to_i</a:t>
            </a:r>
            <a:r>
              <a:rPr lang="en-US" altLang="ja-JP" sz="1400" dirty="0" smtClean="0"/>
              <a:t>,</a:t>
            </a:r>
          </a:p>
          <a:p>
            <a:r>
              <a:rPr lang="en-US" altLang="ja-JP" sz="1400" dirty="0" smtClean="0"/>
              <a:t>				:content	=&gt; </a:t>
            </a:r>
            <a:r>
              <a:rPr lang="en-US" altLang="ja-JP" sz="1400" dirty="0" err="1" smtClean="0"/>
              <a:t>ExtractContent</a:t>
            </a:r>
            <a:r>
              <a:rPr lang="en-US" altLang="ja-JP" sz="1400" dirty="0" smtClean="0"/>
              <a:t>::</a:t>
            </a:r>
            <a:r>
              <a:rPr lang="en-US" altLang="ja-JP" sz="1400" dirty="0" err="1" smtClean="0"/>
              <a:t>analyse</a:t>
            </a:r>
            <a:r>
              <a:rPr lang="en-US" altLang="ja-JP" sz="1400" dirty="0" smtClean="0"/>
              <a:t>(</a:t>
            </a:r>
            <a:r>
              <a:rPr lang="en-US" altLang="ja-JP" sz="1400" dirty="0" err="1" smtClean="0"/>
              <a:t>e_content.text</a:t>
            </a:r>
            <a:r>
              <a:rPr lang="en-US" altLang="ja-JP" sz="1400" dirty="0" smtClean="0"/>
              <a:t>).</a:t>
            </a:r>
            <a:r>
              <a:rPr lang="en-US" altLang="ja-JP" sz="1400" dirty="0" err="1" smtClean="0"/>
              <a:t>to_s</a:t>
            </a:r>
            <a:endParaRPr lang="en-US" altLang="ja-JP" sz="1400" dirty="0" smtClean="0"/>
          </a:p>
          <a:p>
            <a:r>
              <a:rPr lang="en-US" altLang="ja-JP" sz="1400" dirty="0" smtClean="0"/>
              <a:t>			}</a:t>
            </a:r>
          </a:p>
          <a:p>
            <a:r>
              <a:rPr lang="en-US" altLang="ja-JP" sz="1400" dirty="0" smtClean="0"/>
              <a:t>		end</a:t>
            </a:r>
          </a:p>
          <a:p>
            <a:pPr algn="ctr"/>
            <a:r>
              <a:rPr lang="ja-JP" altLang="en-US" sz="1400" dirty="0" smtClean="0"/>
              <a:t>（省略されました。続きを読むにはワッフルワッフルしてください）</a:t>
            </a:r>
            <a:endParaRPr lang="en-US" altLang="ja-JP" sz="1400" dirty="0" smtClean="0"/>
          </a:p>
          <a:p>
            <a:endParaRPr lang="en-US" altLang="ja-JP" sz="1400" dirty="0" smtClean="0"/>
          </a:p>
          <a:p>
            <a:endParaRPr lang="en-US" altLang="ja-JP" sz="1400" dirty="0" smtClean="0"/>
          </a:p>
          <a:p>
            <a:r>
              <a:rPr lang="en-US" altLang="ja-JP" sz="1400" dirty="0" smtClean="0"/>
              <a:t>	end</a:t>
            </a:r>
          </a:p>
          <a:p>
            <a:endParaRPr lang="en-US" altLang="ja-JP" sz="1400" dirty="0" smtClean="0"/>
          </a:p>
          <a:p>
            <a:r>
              <a:rPr lang="en-US" altLang="ja-JP" sz="1400" dirty="0" smtClean="0"/>
              <a:t>	return result</a:t>
            </a:r>
          </a:p>
          <a:p>
            <a:r>
              <a:rPr lang="en-US" altLang="ja-JP" sz="1400" dirty="0" smtClean="0"/>
              <a:t>end</a:t>
            </a:r>
          </a:p>
          <a:p>
            <a:endParaRPr lang="en-US" altLang="ja-JP" sz="1400" dirty="0" smtClean="0"/>
          </a:p>
          <a:p>
            <a:r>
              <a:rPr lang="en-US" altLang="ja-JP" sz="1400" dirty="0" smtClean="0"/>
              <a:t>DATE_FILE = "date.dat"</a:t>
            </a:r>
          </a:p>
          <a:p>
            <a:r>
              <a:rPr lang="en-US" altLang="ja-JP" sz="1400" dirty="0" smtClean="0"/>
              <a:t>MAX_CONTENT_LENGTH = 100</a:t>
            </a:r>
          </a:p>
          <a:p>
            <a:endParaRPr lang="en-US" altLang="ja-JP" sz="1400" dirty="0" smtClean="0"/>
          </a:p>
          <a:p>
            <a:r>
              <a:rPr lang="en-US" altLang="ja-JP" sz="1400" dirty="0" smtClean="0"/>
              <a:t>def </a:t>
            </a:r>
            <a:r>
              <a:rPr lang="en-US" altLang="ja-JP" sz="1400" dirty="0" err="1" smtClean="0"/>
              <a:t>latestEntryDate</a:t>
            </a:r>
            <a:endParaRPr lang="en-US" altLang="ja-JP" sz="1400" dirty="0" smtClean="0"/>
          </a:p>
          <a:p>
            <a:r>
              <a:rPr lang="en-US" altLang="ja-JP" sz="1400" dirty="0" smtClean="0"/>
              <a:t>	if !SHOWALL &amp;&amp; </a:t>
            </a:r>
            <a:r>
              <a:rPr lang="en-US" altLang="ja-JP" sz="1400" dirty="0" err="1" smtClean="0"/>
              <a:t>File.exist</a:t>
            </a:r>
            <a:r>
              <a:rPr lang="en-US" altLang="ja-JP" sz="1400" dirty="0" smtClean="0"/>
              <a:t>?(DATE_FILE)</a:t>
            </a:r>
          </a:p>
          <a:p>
            <a:r>
              <a:rPr lang="en-US" altLang="ja-JP" sz="1400" dirty="0" smtClean="0"/>
              <a:t>		open(DATE_FILE, "r").</a:t>
            </a:r>
            <a:r>
              <a:rPr lang="en-US" altLang="ja-JP" sz="1400" dirty="0" err="1" smtClean="0"/>
              <a:t>gets.chomp.to_i</a:t>
            </a:r>
            <a:endParaRPr lang="en-US" altLang="ja-JP" sz="1400" dirty="0" smtClean="0"/>
          </a:p>
          <a:p>
            <a:r>
              <a:rPr lang="en-US" altLang="ja-JP" sz="1400" dirty="0" smtClean="0"/>
              <a:t>	else</a:t>
            </a:r>
          </a:p>
          <a:p>
            <a:r>
              <a:rPr lang="en-US" altLang="ja-JP" sz="1400" dirty="0" smtClean="0"/>
              <a:t>		-1</a:t>
            </a:r>
          </a:p>
          <a:p>
            <a:r>
              <a:rPr lang="en-US" altLang="ja-JP" sz="1400" dirty="0" smtClean="0"/>
              <a:t>	end</a:t>
            </a:r>
          </a:p>
          <a:p>
            <a:r>
              <a:rPr lang="en-US" altLang="ja-JP" sz="1400" dirty="0" smtClean="0"/>
              <a:t>end</a:t>
            </a:r>
          </a:p>
          <a:p>
            <a:endParaRPr lang="en-US" altLang="ja-JP" sz="1400" dirty="0" smtClean="0"/>
          </a:p>
          <a:p>
            <a:r>
              <a:rPr lang="en-US" altLang="ja-JP" sz="1400" dirty="0" smtClean="0"/>
              <a:t>def </a:t>
            </a:r>
            <a:r>
              <a:rPr lang="en-US" altLang="ja-JP" sz="1400" dirty="0" err="1" smtClean="0"/>
              <a:t>setLatestEntryDate</a:t>
            </a:r>
            <a:r>
              <a:rPr lang="en-US" altLang="ja-JP" sz="1400" dirty="0" smtClean="0"/>
              <a:t> value</a:t>
            </a:r>
          </a:p>
          <a:p>
            <a:r>
              <a:rPr lang="en-US" altLang="ja-JP" sz="1400" dirty="0" smtClean="0"/>
              <a:t>	open(DATE_FILE, "w").puts value</a:t>
            </a:r>
          </a:p>
          <a:p>
            <a:r>
              <a:rPr lang="en-US" altLang="ja-JP" sz="1400" dirty="0" smtClean="0"/>
              <a:t>end</a:t>
            </a:r>
          </a:p>
          <a:p>
            <a:r>
              <a:rPr lang="en-US" altLang="ja-JP" sz="1400" dirty="0" smtClean="0"/>
              <a:t>	</a:t>
            </a:r>
          </a:p>
          <a:p>
            <a:r>
              <a:rPr lang="en-US" altLang="ja-JP" sz="1400" dirty="0" smtClean="0"/>
              <a:t>def </a:t>
            </a:r>
            <a:r>
              <a:rPr lang="en-US" altLang="ja-JP" sz="1400" dirty="0" err="1" smtClean="0"/>
              <a:t>stlipExtraLF</a:t>
            </a:r>
            <a:endParaRPr lang="en-US" altLang="ja-JP" sz="1400" dirty="0" smtClean="0"/>
          </a:p>
          <a:p>
            <a:r>
              <a:rPr lang="en-US" altLang="ja-JP" sz="1400" dirty="0" smtClean="0"/>
              <a:t>	</a:t>
            </a:r>
          </a:p>
          <a:p>
            <a:r>
              <a:rPr lang="en-US" altLang="ja-JP" sz="1400" dirty="0" smtClean="0"/>
              <a:t>end</a:t>
            </a:r>
          </a:p>
          <a:p>
            <a:endParaRPr lang="en-US" altLang="ja-JP" sz="1400" dirty="0" smtClean="0"/>
          </a:p>
          <a:p>
            <a:r>
              <a:rPr lang="en-US" altLang="ja-JP" sz="1400" dirty="0" smtClean="0"/>
              <a:t>$KCODE = "u"</a:t>
            </a:r>
          </a:p>
          <a:p>
            <a:r>
              <a:rPr lang="en-US" altLang="ja-JP" sz="1400" dirty="0" smtClean="0"/>
              <a:t>class String</a:t>
            </a:r>
          </a:p>
          <a:p>
            <a:r>
              <a:rPr lang="en-US" altLang="ja-JP" sz="1400" dirty="0" smtClean="0"/>
              <a:t>  def </a:t>
            </a:r>
            <a:r>
              <a:rPr lang="en-US" altLang="ja-JP" sz="1400" dirty="0" err="1" smtClean="0"/>
              <a:t>jleft</a:t>
            </a:r>
            <a:r>
              <a:rPr lang="en-US" altLang="ja-JP" sz="1400" dirty="0" smtClean="0"/>
              <a:t>(</a:t>
            </a:r>
            <a:r>
              <a:rPr lang="en-US" altLang="ja-JP" sz="1400" dirty="0" err="1" smtClean="0"/>
              <a:t>len</a:t>
            </a:r>
            <a:r>
              <a:rPr lang="en-US" altLang="ja-JP" sz="1400" dirty="0" smtClean="0"/>
              <a:t>)</a:t>
            </a:r>
          </a:p>
          <a:p>
            <a:r>
              <a:rPr lang="en-US" altLang="ja-JP" sz="1400" dirty="0" smtClean="0"/>
              <a:t>    return "" if </a:t>
            </a:r>
            <a:r>
              <a:rPr lang="en-US" altLang="ja-JP" sz="1400" dirty="0" err="1" smtClean="0"/>
              <a:t>len</a:t>
            </a:r>
            <a:r>
              <a:rPr lang="en-US" altLang="ja-JP" sz="1400" dirty="0" smtClean="0"/>
              <a:t> &lt;= 0</a:t>
            </a:r>
          </a:p>
          <a:p>
            <a:endParaRPr lang="en-US" altLang="ja-JP" sz="1400" dirty="0" smtClean="0"/>
          </a:p>
          <a:p>
            <a:r>
              <a:rPr lang="en-US" altLang="ja-JP" sz="1400" dirty="0" smtClean="0"/>
              <a:t>    </a:t>
            </a:r>
            <a:r>
              <a:rPr lang="en-US" altLang="ja-JP" sz="1400" dirty="0" err="1" smtClean="0"/>
              <a:t>str</a:t>
            </a:r>
            <a:r>
              <a:rPr lang="en-US" altLang="ja-JP" sz="1400" dirty="0" smtClean="0"/>
              <a:t> = self[0,len]</a:t>
            </a:r>
          </a:p>
          <a:p>
            <a:r>
              <a:rPr lang="en-US" altLang="ja-JP" sz="1400" dirty="0" smtClean="0"/>
              <a:t>    if /.\z/ !~ </a:t>
            </a:r>
            <a:r>
              <a:rPr lang="en-US" altLang="ja-JP" sz="1400" dirty="0" err="1" smtClean="0"/>
              <a:t>str</a:t>
            </a:r>
            <a:endParaRPr lang="en-US" altLang="ja-JP" sz="1400" dirty="0" smtClean="0"/>
          </a:p>
          <a:p>
            <a:r>
              <a:rPr lang="en-US" altLang="ja-JP" sz="1400" dirty="0" smtClean="0"/>
              <a:t>        </a:t>
            </a:r>
            <a:r>
              <a:rPr lang="en-US" altLang="ja-JP" sz="1400" dirty="0" err="1" smtClean="0"/>
              <a:t>str</a:t>
            </a:r>
            <a:r>
              <a:rPr lang="en-US" altLang="ja-JP" sz="1400" dirty="0" smtClean="0"/>
              <a:t>[-1,1] = ''</a:t>
            </a:r>
          </a:p>
          <a:p>
            <a:r>
              <a:rPr lang="en-US" altLang="ja-JP" sz="1400" dirty="0" smtClean="0"/>
              <a:t>    end</a:t>
            </a:r>
          </a:p>
          <a:p>
            <a:r>
              <a:rPr lang="en-US" altLang="ja-JP" sz="1400" dirty="0" smtClean="0"/>
              <a:t>    </a:t>
            </a:r>
            <a:r>
              <a:rPr lang="en-US" altLang="ja-JP" sz="1400" dirty="0" err="1" smtClean="0"/>
              <a:t>str</a:t>
            </a:r>
            <a:endParaRPr lang="en-US" altLang="ja-JP" sz="1400" dirty="0" smtClean="0"/>
          </a:p>
          <a:p>
            <a:r>
              <a:rPr lang="en-US" altLang="ja-JP" sz="1400" dirty="0" smtClean="0"/>
              <a:t>  end</a:t>
            </a:r>
          </a:p>
          <a:p>
            <a:r>
              <a:rPr lang="en-US" altLang="ja-JP" sz="1400" dirty="0" smtClean="0"/>
              <a:t>  def omit(</a:t>
            </a:r>
            <a:r>
              <a:rPr lang="en-US" altLang="ja-JP" sz="1400" dirty="0" err="1" smtClean="0"/>
              <a:t>len</a:t>
            </a:r>
            <a:r>
              <a:rPr lang="en-US" altLang="ja-JP" sz="1400" dirty="0" smtClean="0"/>
              <a:t>)</a:t>
            </a:r>
          </a:p>
          <a:p>
            <a:r>
              <a:rPr lang="en-US" altLang="ja-JP" sz="1400" dirty="0" smtClean="0"/>
              <a:t>    if </a:t>
            </a:r>
            <a:r>
              <a:rPr lang="en-US" altLang="ja-JP" sz="1400" dirty="0" err="1" smtClean="0"/>
              <a:t>self.jlength</a:t>
            </a:r>
            <a:r>
              <a:rPr lang="en-US" altLang="ja-JP" sz="1400" dirty="0" smtClean="0"/>
              <a:t> &gt; </a:t>
            </a:r>
            <a:r>
              <a:rPr lang="en-US" altLang="ja-JP" sz="1400" dirty="0" err="1" smtClean="0"/>
              <a:t>len</a:t>
            </a:r>
            <a:endParaRPr lang="en-US" altLang="ja-JP" sz="1400" dirty="0" smtClean="0"/>
          </a:p>
          <a:p>
            <a:r>
              <a:rPr lang="en-US" altLang="ja-JP" sz="1400" dirty="0" smtClean="0"/>
              <a:t>      </a:t>
            </a:r>
            <a:r>
              <a:rPr lang="en-US" altLang="ja-JP" sz="1400" dirty="0" err="1" smtClean="0"/>
              <a:t>self.each_char</a:t>
            </a:r>
            <a:r>
              <a:rPr lang="en-US" altLang="ja-JP" sz="1400" dirty="0" smtClean="0"/>
              <a:t>[0..(len-1)].</a:t>
            </a:r>
            <a:r>
              <a:rPr lang="en-US" altLang="ja-JP" sz="1400" dirty="0" err="1" smtClean="0"/>
              <a:t>to_s</a:t>
            </a:r>
            <a:r>
              <a:rPr lang="en-US" altLang="ja-JP" sz="1400" dirty="0" smtClean="0"/>
              <a:t> + '...'</a:t>
            </a:r>
          </a:p>
          <a:p>
            <a:r>
              <a:rPr lang="en-US" altLang="ja-JP" sz="1400" dirty="0" smtClean="0"/>
              <a:t>    else</a:t>
            </a:r>
          </a:p>
          <a:p>
            <a:r>
              <a:rPr lang="en-US" altLang="ja-JP" sz="1400" dirty="0" smtClean="0"/>
              <a:t>      return self</a:t>
            </a:r>
          </a:p>
          <a:p>
            <a:r>
              <a:rPr lang="en-US" altLang="ja-JP" sz="1400" dirty="0" smtClean="0"/>
              <a:t>    end</a:t>
            </a:r>
          </a:p>
          <a:p>
            <a:r>
              <a:rPr lang="en-US" altLang="ja-JP" sz="1400" dirty="0" smtClean="0"/>
              <a:t>  end</a:t>
            </a:r>
          </a:p>
          <a:p>
            <a:r>
              <a:rPr lang="en-US" altLang="ja-JP" sz="1400" dirty="0" smtClean="0"/>
              <a:t>end</a:t>
            </a:r>
          </a:p>
          <a:p>
            <a:endParaRPr lang="en-US" altLang="ja-JP" sz="1400" dirty="0" smtClean="0"/>
          </a:p>
          <a:p>
            <a:r>
              <a:rPr lang="en-US" altLang="ja-JP" sz="1400" dirty="0" smtClean="0"/>
              <a:t>def </a:t>
            </a:r>
            <a:r>
              <a:rPr lang="en-US" altLang="ja-JP" sz="1400" dirty="0" err="1" smtClean="0"/>
              <a:t>outputEntry</a:t>
            </a:r>
            <a:r>
              <a:rPr lang="en-US" altLang="ja-JP" sz="1400" dirty="0" smtClean="0"/>
              <a:t> title, content</a:t>
            </a:r>
          </a:p>
          <a:p>
            <a:r>
              <a:rPr lang="en-US" altLang="ja-JP" sz="1400" dirty="0" smtClean="0"/>
              <a:t>	</a:t>
            </a:r>
            <a:r>
              <a:rPr lang="en-US" altLang="ja-JP" sz="1400" dirty="0" err="1" smtClean="0"/>
              <a:t>content.gsub</a:t>
            </a:r>
            <a:r>
              <a:rPr lang="en-US" altLang="ja-JP" sz="1400" dirty="0" smtClean="0"/>
              <a:t>!(/^\n*(.*?)\n*$/m, '\1')</a:t>
            </a:r>
          </a:p>
          <a:p>
            <a:r>
              <a:rPr lang="en-US" altLang="ja-JP" sz="1400" dirty="0" smtClean="0"/>
              <a:t>	</a:t>
            </a:r>
            <a:r>
              <a:rPr lang="en-US" altLang="ja-JP" sz="1400" dirty="0" err="1" smtClean="0"/>
              <a:t>content.gsub</a:t>
            </a:r>
            <a:r>
              <a:rPr lang="en-US" altLang="ja-JP" sz="1400" dirty="0" smtClean="0"/>
              <a:t>!(/\n/m, ' ')</a:t>
            </a:r>
          </a:p>
          <a:p>
            <a:r>
              <a:rPr lang="en-US" altLang="ja-JP" sz="1400" dirty="0" smtClean="0"/>
              <a:t>	if !USE_GROWL</a:t>
            </a:r>
          </a:p>
          <a:p>
            <a:r>
              <a:rPr lang="en-US" altLang="ja-JP" sz="1400" dirty="0" smtClean="0"/>
              <a:t>		puts title</a:t>
            </a:r>
          </a:p>
          <a:p>
            <a:r>
              <a:rPr lang="en-US" altLang="ja-JP" sz="1400" dirty="0" smtClean="0"/>
              <a:t>		#puts content[0..MAX_CONTENT_LENGTH-1]</a:t>
            </a:r>
          </a:p>
          <a:p>
            <a:r>
              <a:rPr lang="en-US" altLang="ja-JP" sz="1400" dirty="0" smtClean="0"/>
              <a:t>		#puts content[0..MAX_CONTENT_LENGTH]+"...";</a:t>
            </a:r>
          </a:p>
          <a:p>
            <a:r>
              <a:rPr lang="en-US" altLang="ja-JP" sz="1400" dirty="0" smtClean="0"/>
              <a:t>		puts </a:t>
            </a:r>
            <a:r>
              <a:rPr lang="en-US" altLang="ja-JP" sz="1400" dirty="0" err="1" smtClean="0"/>
              <a:t>content.omit</a:t>
            </a:r>
            <a:r>
              <a:rPr lang="en-US" altLang="ja-JP" sz="1400" dirty="0" smtClean="0"/>
              <a:t>(MAX_CONTENT_LENGTH)</a:t>
            </a:r>
          </a:p>
          <a:p>
            <a:r>
              <a:rPr lang="en-US" altLang="ja-JP" sz="1400" dirty="0" smtClean="0"/>
              <a:t>		puts "---"</a:t>
            </a:r>
          </a:p>
          <a:p>
            <a:r>
              <a:rPr lang="en-US" altLang="ja-JP" sz="1400" dirty="0" smtClean="0"/>
              <a:t>	else</a:t>
            </a:r>
          </a:p>
          <a:p>
            <a:r>
              <a:rPr lang="en-US" altLang="ja-JP" sz="1400" dirty="0" smtClean="0"/>
              <a:t>		</a:t>
            </a:r>
            <a:r>
              <a:rPr lang="en-US" altLang="ja-JP" sz="1400" dirty="0" err="1" smtClean="0"/>
              <a:t>IO#sync</a:t>
            </a:r>
            <a:r>
              <a:rPr lang="en-US" altLang="ja-JP" sz="1400" dirty="0" smtClean="0"/>
              <a:t> = true</a:t>
            </a:r>
          </a:p>
          <a:p>
            <a:r>
              <a:rPr lang="en-US" altLang="ja-JP" sz="1400" dirty="0" smtClean="0"/>
              <a:t>		pipe = </a:t>
            </a:r>
            <a:r>
              <a:rPr lang="en-US" altLang="ja-JP" sz="1400" dirty="0" err="1" smtClean="0"/>
              <a:t>IO.popen</a:t>
            </a:r>
            <a:r>
              <a:rPr lang="en-US" altLang="ja-JP" sz="1400" dirty="0" smtClean="0"/>
              <a:t>("/</a:t>
            </a:r>
            <a:r>
              <a:rPr lang="en-US" altLang="ja-JP" sz="1400" dirty="0" err="1" smtClean="0"/>
              <a:t>usr</a:t>
            </a:r>
            <a:r>
              <a:rPr lang="en-US" altLang="ja-JP" sz="1400" dirty="0" smtClean="0"/>
              <a:t>/local/bin/</a:t>
            </a:r>
            <a:r>
              <a:rPr lang="en-US" altLang="ja-JP" sz="1400" dirty="0" err="1" smtClean="0"/>
              <a:t>growlnotify</a:t>
            </a:r>
            <a:r>
              <a:rPr lang="en-US" altLang="ja-JP" sz="1400" dirty="0" smtClean="0"/>
              <a:t> \"#{title}\"", "w")</a:t>
            </a:r>
          </a:p>
          <a:p>
            <a:r>
              <a:rPr lang="en-US" altLang="ja-JP" sz="1400" dirty="0" smtClean="0"/>
              <a:t>		</a:t>
            </a:r>
            <a:r>
              <a:rPr lang="en-US" altLang="ja-JP" sz="1400" dirty="0" err="1" smtClean="0"/>
              <a:t>pipe.puts</a:t>
            </a:r>
            <a:r>
              <a:rPr lang="en-US" altLang="ja-JP" sz="1400" dirty="0" smtClean="0"/>
              <a:t>(</a:t>
            </a:r>
            <a:r>
              <a:rPr lang="en-US" altLang="ja-JP" sz="1400" dirty="0" err="1" smtClean="0"/>
              <a:t>content.omit</a:t>
            </a:r>
            <a:r>
              <a:rPr lang="en-US" altLang="ja-JP" sz="1400" dirty="0" smtClean="0"/>
              <a:t>(MAX_CONTENT_LENGTH));</a:t>
            </a:r>
          </a:p>
          <a:p>
            <a:r>
              <a:rPr lang="en-US" altLang="ja-JP" sz="1400" dirty="0" smtClean="0"/>
              <a:t>		</a:t>
            </a:r>
            <a:r>
              <a:rPr lang="en-US" altLang="ja-JP" sz="1400" dirty="0" err="1" smtClean="0"/>
              <a:t>pipe.flush</a:t>
            </a:r>
            <a:endParaRPr lang="en-US" altLang="ja-JP" sz="1400" dirty="0" smtClean="0"/>
          </a:p>
          <a:p>
            <a:r>
              <a:rPr lang="en-US" altLang="ja-JP" sz="1400" dirty="0" smtClean="0"/>
              <a:t>	end</a:t>
            </a:r>
          </a:p>
          <a:p>
            <a:r>
              <a:rPr lang="en-US" altLang="ja-JP" sz="1400" dirty="0" smtClean="0"/>
              <a:t>end</a:t>
            </a:r>
          </a:p>
          <a:p>
            <a:endParaRPr lang="en-US" altLang="ja-JP" sz="1400" dirty="0" smtClean="0"/>
          </a:p>
          <a:p>
            <a:r>
              <a:rPr lang="en-US" altLang="ja-JP" sz="1400" dirty="0" smtClean="0"/>
              <a:t>latest = </a:t>
            </a:r>
            <a:r>
              <a:rPr lang="en-US" altLang="ja-JP" sz="1400" dirty="0" err="1" smtClean="0"/>
              <a:t>latestEntryDate</a:t>
            </a:r>
            <a:r>
              <a:rPr lang="en-US" altLang="ja-JP" sz="1400" dirty="0" smtClean="0"/>
              <a:t>();</a:t>
            </a:r>
          </a:p>
          <a:p>
            <a:r>
              <a:rPr lang="en-US" altLang="ja-JP" sz="1400" dirty="0" smtClean="0"/>
              <a:t>first = true</a:t>
            </a:r>
          </a:p>
          <a:p>
            <a:r>
              <a:rPr lang="en-US" altLang="ja-JP" sz="1400" dirty="0" smtClean="0"/>
              <a:t>parse(</a:t>
            </a:r>
            <a:r>
              <a:rPr lang="en-US" altLang="ja-JP" sz="1400" dirty="0" err="1" smtClean="0"/>
              <a:t>STDIN.read</a:t>
            </a:r>
            <a:r>
              <a:rPr lang="en-US" altLang="ja-JP" sz="1400" dirty="0" smtClean="0"/>
              <a:t>).each {|entry|</a:t>
            </a:r>
          </a:p>
          <a:p>
            <a:r>
              <a:rPr lang="en-US" altLang="ja-JP" sz="1400" dirty="0" smtClean="0"/>
              <a:t>	if entry[:timestamp] &gt; latest</a:t>
            </a:r>
          </a:p>
          <a:p>
            <a:r>
              <a:rPr lang="en-US" altLang="ja-JP" sz="1400" dirty="0" smtClean="0"/>
              <a:t>		</a:t>
            </a:r>
            <a:r>
              <a:rPr lang="en-US" altLang="ja-JP" sz="1400" dirty="0" err="1" smtClean="0"/>
              <a:t>setLatestEntryDate</a:t>
            </a:r>
            <a:r>
              <a:rPr lang="en-US" altLang="ja-JP" sz="1400" dirty="0" smtClean="0"/>
              <a:t> entry[:timestamp] if first</a:t>
            </a:r>
          </a:p>
          <a:p>
            <a:r>
              <a:rPr lang="en-US" altLang="ja-JP" sz="1400" dirty="0" smtClean="0"/>
              <a:t>		</a:t>
            </a:r>
            <a:r>
              <a:rPr lang="en-US" altLang="ja-JP" sz="1400" dirty="0" err="1" smtClean="0"/>
              <a:t>outputEntry</a:t>
            </a:r>
            <a:r>
              <a:rPr lang="en-US" altLang="ja-JP" sz="1400" dirty="0" smtClean="0"/>
              <a:t> entry[:title], entry[:content]</a:t>
            </a:r>
          </a:p>
          <a:p>
            <a:r>
              <a:rPr lang="en-US" altLang="ja-JP" sz="1400" dirty="0" smtClean="0"/>
              <a:t>		first = false</a:t>
            </a:r>
          </a:p>
          <a:p>
            <a:r>
              <a:rPr lang="en-US" altLang="ja-JP" sz="1400" dirty="0" smtClean="0"/>
              <a:t>	end</a:t>
            </a:r>
          </a:p>
          <a:p>
            <a:r>
              <a:rPr lang="en-US" altLang="ja-JP" sz="1400" dirty="0" smtClean="0"/>
              <a:t>}</a:t>
            </a:r>
            <a:endParaRPr lang="en-US" altLang="ja-JP"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192.168.1.2\dropbox\Photos\ScreenCaptures\Capture 211.png"/>
          <p:cNvPicPr>
            <a:picLocks noChangeAspect="1" noChangeArrowheads="1"/>
          </p:cNvPicPr>
          <p:nvPr/>
        </p:nvPicPr>
        <p:blipFill>
          <a:blip r:embed="rId2"/>
          <a:srcRect l="41602" b="39062"/>
          <a:stretch>
            <a:fillRect/>
          </a:stretch>
        </p:blipFill>
        <p:spPr bwMode="auto">
          <a:xfrm>
            <a:off x="1095436" y="1142984"/>
            <a:ext cx="7119902" cy="464347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87702" y="214290"/>
            <a:ext cx="7571303" cy="646331"/>
          </a:xfrm>
          <a:prstGeom prst="rect">
            <a:avLst/>
          </a:prstGeom>
          <a:noFill/>
        </p:spPr>
        <p:txBody>
          <a:bodyPr wrap="none" rtlCol="0">
            <a:spAutoFit/>
          </a:bodyPr>
          <a:lstStyle/>
          <a:p>
            <a:r>
              <a:rPr lang="ja-JP" altLang="en-US" sz="3600" dirty="0" smtClean="0">
                <a:latin typeface="HG創英角ｺﾞｼｯｸUB" pitchFamily="49" charset="-128"/>
                <a:ea typeface="HG創英角ｺﾞｼｯｸUB" pitchFamily="49" charset="-128"/>
              </a:rPr>
              <a:t>私が使っているマーケティング資料</a:t>
            </a:r>
            <a:endParaRPr lang="en-US" altLang="ja-JP" sz="3600" dirty="0" smtClean="0">
              <a:latin typeface="HG創英角ｺﾞｼｯｸUB" pitchFamily="49" charset="-128"/>
              <a:ea typeface="HG創英角ｺﾞｼｯｸUB" pitchFamily="49" charset="-128"/>
            </a:endParaRPr>
          </a:p>
        </p:txBody>
      </p:sp>
      <p:pic>
        <p:nvPicPr>
          <p:cNvPr id="4" name="Picture 2" descr="http://ec2.images-amazon.com/images/I/41qWvP5BtVL._SS500_.jpg"/>
          <p:cNvPicPr>
            <a:picLocks noChangeAspect="1" noChangeArrowheads="1"/>
          </p:cNvPicPr>
          <p:nvPr/>
        </p:nvPicPr>
        <p:blipFill>
          <a:blip r:embed="rId2"/>
          <a:srcRect/>
          <a:stretch>
            <a:fillRect/>
          </a:stretch>
        </p:blipFill>
        <p:spPr bwMode="auto">
          <a:xfrm>
            <a:off x="214282" y="928670"/>
            <a:ext cx="2857520" cy="2857520"/>
          </a:xfrm>
          <a:prstGeom prst="rect">
            <a:avLst/>
          </a:prstGeom>
          <a:noFill/>
        </p:spPr>
      </p:pic>
      <p:pic>
        <p:nvPicPr>
          <p:cNvPr id="5" name="Picture 2" descr="http://ec2.images-amazon.com/images/I/51xkONCuKfL._SS500_.jpg"/>
          <p:cNvPicPr>
            <a:picLocks noChangeAspect="1" noChangeArrowheads="1"/>
          </p:cNvPicPr>
          <p:nvPr/>
        </p:nvPicPr>
        <p:blipFill>
          <a:blip r:embed="rId3"/>
          <a:srcRect/>
          <a:stretch>
            <a:fillRect/>
          </a:stretch>
        </p:blipFill>
        <p:spPr bwMode="auto">
          <a:xfrm>
            <a:off x="3286116" y="1142984"/>
            <a:ext cx="2214578" cy="2214578"/>
          </a:xfrm>
          <a:prstGeom prst="rect">
            <a:avLst/>
          </a:prstGeom>
          <a:noFill/>
        </p:spPr>
      </p:pic>
      <p:pic>
        <p:nvPicPr>
          <p:cNvPr id="26626" name="Picture 2" descr="http://ec2.images-amazon.com/images/I/41S7DiEAYNL._SS400_.jpg"/>
          <p:cNvPicPr>
            <a:picLocks noChangeAspect="1" noChangeArrowheads="1"/>
          </p:cNvPicPr>
          <p:nvPr/>
        </p:nvPicPr>
        <p:blipFill>
          <a:blip r:embed="rId4"/>
          <a:srcRect/>
          <a:stretch>
            <a:fillRect/>
          </a:stretch>
        </p:blipFill>
        <p:spPr bwMode="auto">
          <a:xfrm>
            <a:off x="6215074" y="1071546"/>
            <a:ext cx="2286016" cy="2286016"/>
          </a:xfrm>
          <a:prstGeom prst="rect">
            <a:avLst/>
          </a:prstGeom>
          <a:noFill/>
        </p:spPr>
      </p:pic>
      <p:pic>
        <p:nvPicPr>
          <p:cNvPr id="26628" name="Picture 4" descr="http://ecx.images-amazon.com/images/I/41EdNnKjulL._SS500_.jpg"/>
          <p:cNvPicPr>
            <a:picLocks noChangeAspect="1" noChangeArrowheads="1"/>
          </p:cNvPicPr>
          <p:nvPr/>
        </p:nvPicPr>
        <p:blipFill>
          <a:blip r:embed="rId5"/>
          <a:srcRect/>
          <a:stretch>
            <a:fillRect/>
          </a:stretch>
        </p:blipFill>
        <p:spPr bwMode="auto">
          <a:xfrm>
            <a:off x="214306" y="3714776"/>
            <a:ext cx="2928934" cy="2928934"/>
          </a:xfrm>
          <a:prstGeom prst="rect">
            <a:avLst/>
          </a:prstGeom>
          <a:noFill/>
        </p:spPr>
      </p:pic>
      <p:pic>
        <p:nvPicPr>
          <p:cNvPr id="26630" name="Picture 6" descr="http://ec2.images-amazon.com/images/I/51QoAikgeTL._SS500_.jpg"/>
          <p:cNvPicPr>
            <a:picLocks noChangeAspect="1" noChangeArrowheads="1"/>
          </p:cNvPicPr>
          <p:nvPr/>
        </p:nvPicPr>
        <p:blipFill>
          <a:blip r:embed="rId6"/>
          <a:srcRect/>
          <a:stretch>
            <a:fillRect/>
          </a:stretch>
        </p:blipFill>
        <p:spPr bwMode="auto">
          <a:xfrm>
            <a:off x="3214678" y="3857628"/>
            <a:ext cx="2428892" cy="242889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633438" y="2925545"/>
            <a:ext cx="5724644" cy="646331"/>
          </a:xfrm>
          <a:prstGeom prst="rect">
            <a:avLst/>
          </a:prstGeom>
          <a:noFill/>
        </p:spPr>
        <p:txBody>
          <a:bodyPr wrap="none" rtlCol="0">
            <a:spAutoFit/>
          </a:bodyPr>
          <a:lstStyle/>
          <a:p>
            <a:r>
              <a:rPr lang="ja-JP" altLang="en-US" sz="3600" dirty="0" smtClean="0">
                <a:latin typeface="HG創英角ｺﾞｼｯｸUB" pitchFamily="49" charset="-128"/>
                <a:ea typeface="HG創英角ｺﾞｼｯｸUB" pitchFamily="49" charset="-128"/>
              </a:rPr>
              <a:t>方法１　図書館を活用す</a:t>
            </a:r>
            <a:r>
              <a:rPr lang="ja-JP" altLang="en-US" sz="3600" dirty="0">
                <a:latin typeface="HG創英角ｺﾞｼｯｸUB" pitchFamily="49" charset="-128"/>
                <a:ea typeface="HG創英角ｺﾞｼｯｸUB" pitchFamily="49" charset="-128"/>
              </a:rPr>
              <a:t>る</a:t>
            </a:r>
            <a:endParaRPr lang="en-US" altLang="ja-JP" sz="3600" dirty="0" smtClean="0">
              <a:latin typeface="HG創英角ｺﾞｼｯｸUB" pitchFamily="49" charset="-128"/>
              <a:ea typeface="HG創英角ｺﾞｼｯｸUB" pitchFamily="49"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srcRect/>
          <a:stretch>
            <a:fillRect/>
          </a:stretch>
        </p:blipFill>
        <p:spPr bwMode="auto">
          <a:xfrm>
            <a:off x="728663" y="776288"/>
            <a:ext cx="7686675" cy="5305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57158" y="2756126"/>
            <a:ext cx="8429684" cy="1815882"/>
          </a:xfrm>
          <a:prstGeom prst="rect">
            <a:avLst/>
          </a:prstGeom>
          <a:ln>
            <a:solidFill>
              <a:schemeClr val="bg1">
                <a:lumMod val="75000"/>
              </a:schemeClr>
            </a:solidFill>
          </a:ln>
        </p:spPr>
        <p:txBody>
          <a:bodyPr wrap="square">
            <a:spAutoFit/>
          </a:bodyPr>
          <a:lstStyle/>
          <a:p>
            <a:r>
              <a:rPr lang="en-US" altLang="ja-JP" sz="2800" dirty="0" err="1" smtClean="0"/>
              <a:t>javascript:void</a:t>
            </a:r>
            <a:r>
              <a:rPr lang="en-US" altLang="ja-JP" sz="2800" dirty="0" smtClean="0"/>
              <a:t>(</a:t>
            </a:r>
            <a:r>
              <a:rPr lang="en-US" altLang="ja-JP" sz="2800" dirty="0" err="1" smtClean="0"/>
              <a:t>document.location.href</a:t>
            </a:r>
            <a:r>
              <a:rPr lang="en-US" altLang="ja-JP" sz="2800" dirty="0" smtClean="0"/>
              <a:t>='http://www.tulips.tsukuba.ac.jp/mylimedio/search/input-find.do?mode=comp&amp;isbn='+document.location.href.match(/\d{9}[X\d]/))</a:t>
            </a:r>
            <a:endParaRPr lang="ja-JP" altLang="en-US" sz="2800" dirty="0"/>
          </a:p>
        </p:txBody>
      </p:sp>
      <p:sp>
        <p:nvSpPr>
          <p:cNvPr id="5" name="正方形/長方形 4"/>
          <p:cNvSpPr/>
          <p:nvPr/>
        </p:nvSpPr>
        <p:spPr>
          <a:xfrm>
            <a:off x="2928926" y="2000240"/>
            <a:ext cx="2954655" cy="461665"/>
          </a:xfrm>
          <a:prstGeom prst="rect">
            <a:avLst/>
          </a:prstGeom>
        </p:spPr>
        <p:txBody>
          <a:bodyPr wrap="none">
            <a:spAutoFit/>
          </a:bodyPr>
          <a:lstStyle/>
          <a:p>
            <a:r>
              <a:rPr lang="ja-JP" altLang="en-US" sz="2400" dirty="0" smtClean="0">
                <a:latin typeface="Arial" pitchFamily="34" charset="0"/>
                <a:ea typeface="HG創英角ｺﾞｼｯｸUB" pitchFamily="49" charset="-128"/>
                <a:cs typeface="Arial" pitchFamily="34" charset="0"/>
              </a:rPr>
              <a:t>ブックマークレット</a:t>
            </a:r>
            <a:endParaRPr lang="en-US" altLang="ja-JP" sz="2400" dirty="0" smtClean="0">
              <a:latin typeface="Arial" pitchFamily="34" charset="0"/>
              <a:ea typeface="HG創英角ｺﾞｼｯｸUB" pitchFamily="49" charset="-128"/>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199578" y="2925545"/>
            <a:ext cx="4801314" cy="646331"/>
          </a:xfrm>
          <a:prstGeom prst="rect">
            <a:avLst/>
          </a:prstGeom>
          <a:noFill/>
        </p:spPr>
        <p:txBody>
          <a:bodyPr wrap="none" rtlCol="0">
            <a:spAutoFit/>
          </a:bodyPr>
          <a:lstStyle/>
          <a:p>
            <a:r>
              <a:rPr lang="ja-JP" altLang="en-US" sz="3600" dirty="0" smtClean="0">
                <a:latin typeface="HG創英角ｺﾞｼｯｸUB" pitchFamily="49" charset="-128"/>
                <a:ea typeface="HG創英角ｺﾞｼｯｸUB" pitchFamily="49" charset="-128"/>
              </a:rPr>
              <a:t>方法２　独自リサーチ</a:t>
            </a:r>
            <a:endParaRPr lang="en-US" altLang="ja-JP" sz="3600" dirty="0" smtClean="0">
              <a:latin typeface="HG創英角ｺﾞｼｯｸUB" pitchFamily="49" charset="-128"/>
              <a:ea typeface="HG創英角ｺﾞｼｯｸUB" pitchFamily="49"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71472" y="500042"/>
            <a:ext cx="7366119" cy="954107"/>
          </a:xfrm>
          <a:prstGeom prst="rect">
            <a:avLst/>
          </a:prstGeom>
          <a:noFill/>
        </p:spPr>
        <p:txBody>
          <a:bodyPr wrap="none" rtlCol="0">
            <a:spAutoFit/>
          </a:bodyPr>
          <a:lstStyle/>
          <a:p>
            <a:r>
              <a:rPr lang="ja-JP" altLang="en-US" sz="2800" dirty="0" smtClean="0">
                <a:latin typeface="HG創英角ｺﾞｼｯｸUB" pitchFamily="49" charset="-128"/>
                <a:ea typeface="HG創英角ｺﾞｼｯｸUB" pitchFamily="49" charset="-128"/>
              </a:rPr>
              <a:t>余暇を利用してクローラを作れば、個人でも</a:t>
            </a:r>
            <a:endParaRPr lang="en-US" altLang="ja-JP" sz="2800" dirty="0" smtClean="0">
              <a:latin typeface="HG創英角ｺﾞｼｯｸUB" pitchFamily="49" charset="-128"/>
              <a:ea typeface="HG創英角ｺﾞｼｯｸUB" pitchFamily="49" charset="-128"/>
            </a:endParaRPr>
          </a:p>
          <a:p>
            <a:r>
              <a:rPr lang="ja-JP" altLang="en-US" sz="2800" dirty="0" smtClean="0">
                <a:latin typeface="HG創英角ｺﾞｼｯｸUB" pitchFamily="49" charset="-128"/>
                <a:ea typeface="HG創英角ｺﾞｼｯｸUB" pitchFamily="49" charset="-128"/>
              </a:rPr>
              <a:t>データは集められます</a:t>
            </a:r>
            <a:endParaRPr lang="en-US" altLang="ja-JP" sz="2800" dirty="0" smtClean="0">
              <a:latin typeface="HG創英角ｺﾞｼｯｸUB" pitchFamily="49" charset="-128"/>
              <a:ea typeface="HG創英角ｺﾞｼｯｸUB" pitchFamily="49" charset="-128"/>
            </a:endParaRPr>
          </a:p>
        </p:txBody>
      </p:sp>
      <p:sp>
        <p:nvSpPr>
          <p:cNvPr id="5" name="テキスト ボックス 4"/>
          <p:cNvSpPr txBox="1"/>
          <p:nvPr/>
        </p:nvSpPr>
        <p:spPr>
          <a:xfrm>
            <a:off x="571472" y="1834210"/>
            <a:ext cx="5929828" cy="523220"/>
          </a:xfrm>
          <a:prstGeom prst="rect">
            <a:avLst/>
          </a:prstGeom>
          <a:noFill/>
        </p:spPr>
        <p:txBody>
          <a:bodyPr wrap="none" rtlCol="0">
            <a:spAutoFit/>
          </a:bodyPr>
          <a:lstStyle/>
          <a:p>
            <a:r>
              <a:rPr lang="ja-JP" altLang="en-US" sz="2800" dirty="0" smtClean="0">
                <a:latin typeface="HGSｺﾞｼｯｸE" pitchFamily="50" charset="-128"/>
                <a:ea typeface="HGSｺﾞｼｯｸE" pitchFamily="50" charset="-128"/>
              </a:rPr>
              <a:t>私がデータを収集しているサービス</a:t>
            </a:r>
            <a:endParaRPr lang="en-US" altLang="ja-JP" sz="2800" dirty="0" smtClean="0">
              <a:latin typeface="HGSｺﾞｼｯｸE" pitchFamily="50" charset="-128"/>
              <a:ea typeface="HGSｺﾞｼｯｸE" pitchFamily="50" charset="-128"/>
            </a:endParaRPr>
          </a:p>
        </p:txBody>
      </p:sp>
      <p:pic>
        <p:nvPicPr>
          <p:cNvPr id="62466" name="Picture 2" descr="Twitter.com"/>
          <p:cNvPicPr>
            <a:picLocks noChangeAspect="1" noChangeArrowheads="1"/>
          </p:cNvPicPr>
          <p:nvPr/>
        </p:nvPicPr>
        <p:blipFill>
          <a:blip r:embed="rId2"/>
          <a:srcRect/>
          <a:stretch>
            <a:fillRect/>
          </a:stretch>
        </p:blipFill>
        <p:spPr bwMode="auto">
          <a:xfrm>
            <a:off x="1857356" y="4000504"/>
            <a:ext cx="2153056" cy="500066"/>
          </a:xfrm>
          <a:prstGeom prst="rect">
            <a:avLst/>
          </a:prstGeom>
          <a:noFill/>
        </p:spPr>
      </p:pic>
      <p:pic>
        <p:nvPicPr>
          <p:cNvPr id="62468" name="Picture 4" descr="Facebookロゴ"/>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62470" name="Picture 6" descr="Facebookロゴ"/>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62473" name="Picture 9" descr="Flickr"/>
          <p:cNvPicPr>
            <a:picLocks noChangeAspect="1" noChangeArrowheads="1"/>
          </p:cNvPicPr>
          <p:nvPr/>
        </p:nvPicPr>
        <p:blipFill>
          <a:blip r:embed="rId4"/>
          <a:srcRect/>
          <a:stretch>
            <a:fillRect/>
          </a:stretch>
        </p:blipFill>
        <p:spPr bwMode="auto">
          <a:xfrm>
            <a:off x="2143108" y="3071810"/>
            <a:ext cx="1543050" cy="609600"/>
          </a:xfrm>
          <a:prstGeom prst="rect">
            <a:avLst/>
          </a:prstGeom>
          <a:noFill/>
        </p:spPr>
      </p:pic>
      <p:pic>
        <p:nvPicPr>
          <p:cNvPr id="62474" name="Picture 10"/>
          <p:cNvPicPr>
            <a:picLocks noChangeAspect="1" noChangeArrowheads="1"/>
          </p:cNvPicPr>
          <p:nvPr/>
        </p:nvPicPr>
        <p:blipFill>
          <a:blip r:embed="rId5"/>
          <a:srcRect/>
          <a:stretch>
            <a:fillRect/>
          </a:stretch>
        </p:blipFill>
        <p:spPr bwMode="auto">
          <a:xfrm>
            <a:off x="5107262" y="3071810"/>
            <a:ext cx="2036506" cy="614365"/>
          </a:xfrm>
          <a:prstGeom prst="rect">
            <a:avLst/>
          </a:prstGeom>
          <a:noFill/>
          <a:ln w="9525">
            <a:noFill/>
            <a:miter lim="800000"/>
            <a:headEnd/>
            <a:tailEnd/>
          </a:ln>
          <a:effectLst/>
        </p:spPr>
      </p:pic>
      <p:pic>
        <p:nvPicPr>
          <p:cNvPr id="62477" name="Picture 13"/>
          <p:cNvPicPr>
            <a:picLocks noChangeAspect="1" noChangeArrowheads="1"/>
          </p:cNvPicPr>
          <p:nvPr/>
        </p:nvPicPr>
        <p:blipFill>
          <a:blip r:embed="rId6"/>
          <a:srcRect/>
          <a:stretch>
            <a:fillRect/>
          </a:stretch>
        </p:blipFill>
        <p:spPr bwMode="auto">
          <a:xfrm>
            <a:off x="5143504" y="4000504"/>
            <a:ext cx="2000264" cy="596717"/>
          </a:xfrm>
          <a:prstGeom prst="rect">
            <a:avLst/>
          </a:prstGeom>
          <a:noFill/>
          <a:ln w="9525">
            <a:noFill/>
            <a:miter lim="800000"/>
            <a:headEnd/>
            <a:tailEnd/>
          </a:ln>
          <a:effectLst/>
        </p:spPr>
      </p:pic>
      <p:pic>
        <p:nvPicPr>
          <p:cNvPr id="62478" name="Picture 14"/>
          <p:cNvPicPr>
            <a:picLocks noChangeAspect="1" noChangeArrowheads="1"/>
          </p:cNvPicPr>
          <p:nvPr/>
        </p:nvPicPr>
        <p:blipFill>
          <a:blip r:embed="rId7"/>
          <a:srcRect/>
          <a:stretch>
            <a:fillRect/>
          </a:stretch>
        </p:blipFill>
        <p:spPr bwMode="auto">
          <a:xfrm>
            <a:off x="2214546" y="4857760"/>
            <a:ext cx="1143008" cy="611113"/>
          </a:xfrm>
          <a:prstGeom prst="rect">
            <a:avLst/>
          </a:prstGeom>
          <a:noFill/>
          <a:ln w="9525">
            <a:noFill/>
            <a:miter lim="800000"/>
            <a:headEnd/>
            <a:tailEnd/>
          </a:ln>
          <a:effectLst/>
        </p:spPr>
      </p:pic>
      <p:pic>
        <p:nvPicPr>
          <p:cNvPr id="62479" name="Picture 15"/>
          <p:cNvPicPr>
            <a:picLocks noChangeAspect="1" noChangeArrowheads="1"/>
          </p:cNvPicPr>
          <p:nvPr/>
        </p:nvPicPr>
        <p:blipFill>
          <a:blip r:embed="rId8"/>
          <a:srcRect/>
          <a:stretch>
            <a:fillRect/>
          </a:stretch>
        </p:blipFill>
        <p:spPr bwMode="auto">
          <a:xfrm>
            <a:off x="5072066" y="4857760"/>
            <a:ext cx="2214578" cy="5580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57158" y="1428736"/>
            <a:ext cx="8501090" cy="2246769"/>
          </a:xfrm>
          <a:prstGeom prst="rect">
            <a:avLst/>
          </a:prstGeom>
          <a:noFill/>
        </p:spPr>
        <p:txBody>
          <a:bodyPr wrap="square" rtlCol="0">
            <a:spAutoFit/>
          </a:bodyPr>
          <a:lstStyle/>
          <a:p>
            <a:r>
              <a:rPr lang="ja-JP" altLang="en-US" sz="2000" dirty="0" smtClean="0">
                <a:latin typeface="HGSｺﾞｼｯｸE" pitchFamily="50" charset="-128"/>
                <a:ea typeface="HGSｺﾞｼｯｸE" pitchFamily="50" charset="-128"/>
              </a:rPr>
              <a:t>福島高専には「情報工学科」がないので、高専２年の時に自ら「プログラミング愛好会」を立ち上げ、部長を務めていました。</a:t>
            </a:r>
            <a:endParaRPr lang="en-US" altLang="ja-JP" sz="2000" dirty="0" smtClean="0">
              <a:latin typeface="HGSｺﾞｼｯｸE" pitchFamily="50" charset="-128"/>
              <a:ea typeface="HGSｺﾞｼｯｸE" pitchFamily="50" charset="-128"/>
            </a:endParaRPr>
          </a:p>
          <a:p>
            <a:endParaRPr lang="en-US" altLang="ja-JP" sz="2000" dirty="0" smtClean="0">
              <a:latin typeface="HGSｺﾞｼｯｸE" pitchFamily="50" charset="-128"/>
              <a:ea typeface="HGSｺﾞｼｯｸE" pitchFamily="50" charset="-128"/>
            </a:endParaRPr>
          </a:p>
          <a:p>
            <a:r>
              <a:rPr lang="ja-JP" altLang="en-US" sz="2000" dirty="0" smtClean="0">
                <a:latin typeface="HGSｺﾞｼｯｸE" pitchFamily="50" charset="-128"/>
                <a:ea typeface="HGSｺﾞｼｯｸE" pitchFamily="50" charset="-128"/>
              </a:rPr>
              <a:t>しかし福島高専には、</a:t>
            </a:r>
            <a:r>
              <a:rPr lang="ja-JP" altLang="en-US" sz="2000" dirty="0" smtClean="0">
                <a:solidFill>
                  <a:srgbClr val="FF0000"/>
                </a:solidFill>
                <a:latin typeface="HGSｺﾞｼｯｸE" pitchFamily="50" charset="-128"/>
                <a:ea typeface="HGSｺﾞｼｯｸE" pitchFamily="50" charset="-128"/>
              </a:rPr>
              <a:t>「コミュニケーション情報学科」</a:t>
            </a:r>
            <a:r>
              <a:rPr lang="ja-JP" altLang="en-US" sz="2000" dirty="0" smtClean="0">
                <a:latin typeface="HGSｺﾞｼｯｸE" pitchFamily="50" charset="-128"/>
                <a:ea typeface="HGSｺﾞｼｯｸE" pitchFamily="50" charset="-128"/>
              </a:rPr>
              <a:t>という、文系のビジネス科があります（全国で２つだけ！）。ですので、コミ科の部員と話していくうちに、早いうちに、ユーザ像を意識したプロダクトを開発していくことができました。</a:t>
            </a:r>
            <a:endParaRPr lang="en-US" altLang="ja-JP" sz="2000" dirty="0" smtClean="0">
              <a:latin typeface="HGSｺﾞｼｯｸE" pitchFamily="50" charset="-128"/>
              <a:ea typeface="HGSｺﾞｼｯｸE" pitchFamily="50" charset="-128"/>
            </a:endParaRPr>
          </a:p>
        </p:txBody>
      </p:sp>
      <p:sp>
        <p:nvSpPr>
          <p:cNvPr id="5" name="テキスト ボックス 4"/>
          <p:cNvSpPr txBox="1"/>
          <p:nvPr/>
        </p:nvSpPr>
        <p:spPr>
          <a:xfrm>
            <a:off x="1857356" y="405450"/>
            <a:ext cx="5272597" cy="523220"/>
          </a:xfrm>
          <a:prstGeom prst="rect">
            <a:avLst/>
          </a:prstGeom>
          <a:noFill/>
        </p:spPr>
        <p:txBody>
          <a:bodyPr wrap="none" rtlCol="0">
            <a:spAutoFit/>
          </a:bodyPr>
          <a:lstStyle/>
          <a:p>
            <a:r>
              <a:rPr lang="ja-JP" altLang="en-US" sz="2800" dirty="0" smtClean="0">
                <a:latin typeface="HGP創英角ｺﾞｼｯｸUB" pitchFamily="50" charset="-128"/>
                <a:ea typeface="HGP創英角ｺﾞｼｯｸUB" pitchFamily="50" charset="-128"/>
              </a:rPr>
              <a:t>プログラミングと過ごした高専生活</a:t>
            </a:r>
            <a:endParaRPr lang="en-US" altLang="ja-JP" sz="2800" dirty="0" smtClean="0">
              <a:latin typeface="HGP創英角ｺﾞｼｯｸUB" pitchFamily="50" charset="-128"/>
              <a:ea typeface="HGP創英角ｺﾞｼｯｸUB" pitchFamily="50" charset="-128"/>
            </a:endParaRPr>
          </a:p>
        </p:txBody>
      </p:sp>
      <p:sp>
        <p:nvSpPr>
          <p:cNvPr id="6" name="正方形/長方形 5"/>
          <p:cNvSpPr/>
          <p:nvPr/>
        </p:nvSpPr>
        <p:spPr>
          <a:xfrm>
            <a:off x="857224" y="4214818"/>
            <a:ext cx="3286148" cy="1643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写真のため</a:t>
            </a:r>
            <a:endParaRPr kumimoji="1" lang="en-US" altLang="ja-JP" dirty="0" smtClean="0"/>
          </a:p>
          <a:p>
            <a:pPr algn="ctr"/>
            <a:r>
              <a:rPr lang="ja-JP" altLang="en-US" dirty="0" smtClean="0"/>
              <a:t>公開</a:t>
            </a:r>
            <a:r>
              <a:rPr lang="ja-JP" altLang="en-US" dirty="0" smtClean="0"/>
              <a:t>できません。</a:t>
            </a:r>
            <a:endParaRPr kumimoji="1" lang="ja-JP" altLang="en-US" dirty="0"/>
          </a:p>
        </p:txBody>
      </p:sp>
      <p:sp>
        <p:nvSpPr>
          <p:cNvPr id="7" name="正方形/長方形 6"/>
          <p:cNvSpPr/>
          <p:nvPr/>
        </p:nvSpPr>
        <p:spPr>
          <a:xfrm>
            <a:off x="4714876" y="4214818"/>
            <a:ext cx="3286148" cy="1643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写真のため</a:t>
            </a:r>
            <a:endParaRPr kumimoji="1" lang="en-US" altLang="ja-JP" dirty="0" smtClean="0"/>
          </a:p>
          <a:p>
            <a:pPr algn="ctr"/>
            <a:r>
              <a:rPr lang="ja-JP" altLang="en-US" dirty="0" smtClean="0"/>
              <a:t>公開</a:t>
            </a:r>
            <a:r>
              <a:rPr lang="ja-JP" altLang="en-US" dirty="0" smtClean="0"/>
              <a:t>できません。</a:t>
            </a:r>
            <a:endParaRPr kumimoji="1" lang="ja-JP"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192.168.1.2\dropbox\Photos\DSCN0508.JPG"/>
          <p:cNvPicPr>
            <a:picLocks noChangeAspect="1" noChangeArrowheads="1"/>
          </p:cNvPicPr>
          <p:nvPr/>
        </p:nvPicPr>
        <p:blipFill>
          <a:blip r:embed="rId2" cstate="print"/>
          <a:srcRect/>
          <a:stretch>
            <a:fillRect/>
          </a:stretch>
        </p:blipFill>
        <p:spPr bwMode="auto">
          <a:xfrm>
            <a:off x="1285852" y="785794"/>
            <a:ext cx="6786610" cy="5089687"/>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143240" y="3000372"/>
            <a:ext cx="2749471" cy="707886"/>
          </a:xfrm>
          <a:prstGeom prst="rect">
            <a:avLst/>
          </a:prstGeom>
        </p:spPr>
        <p:txBody>
          <a:bodyPr wrap="none">
            <a:spAutoFit/>
          </a:bodyPr>
          <a:lstStyle/>
          <a:p>
            <a:r>
              <a:rPr lang="ja-JP" altLang="en-US" sz="4000" dirty="0" smtClean="0">
                <a:latin typeface="HG創英角ｺﾞｼｯｸUB" pitchFamily="49" charset="-128"/>
                <a:ea typeface="HG創英角ｺﾞｼｯｸUB" pitchFamily="49" charset="-128"/>
              </a:rPr>
              <a:t>効果検証編</a:t>
            </a:r>
            <a:endParaRPr lang="en-US" altLang="ja-JP" sz="4000" dirty="0" smtClean="0">
              <a:latin typeface="HG創英角ｺﾞｼｯｸUB" pitchFamily="49" charset="-128"/>
              <a:ea typeface="HG創英角ｺﾞｼｯｸUB"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64" presetClass="path" presetSubtype="0" decel="50000" fill="hold" grpId="1" nodeType="withEffect">
                                  <p:stCondLst>
                                    <p:cond delay="0"/>
                                  </p:stCondLst>
                                  <p:childTnLst>
                                    <p:animMotion origin="layout" path="M -2.5E-6 1.48148E-6 L -2.5E-6 -0.02083 " pathEditMode="relative" rAng="0" ptsTypes="AA">
                                      <p:cBhvr>
                                        <p:cTn id="9" dur="500" fill="hold"/>
                                        <p:tgtEl>
                                          <p:spTgt spid="4"/>
                                        </p:tgtEl>
                                        <p:attrNameLst>
                                          <p:attrName>ppt_x</p:attrName>
                                          <p:attrName>ppt_y</p:attrName>
                                        </p:attrNameLst>
                                      </p:cBhvr>
                                      <p:rCtr x="0" y="-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5720" y="252691"/>
            <a:ext cx="800219" cy="461665"/>
          </a:xfrm>
          <a:prstGeom prst="rect">
            <a:avLst/>
          </a:prstGeom>
          <a:noFill/>
        </p:spPr>
        <p:txBody>
          <a:bodyPr wrap="none" rtlCol="0">
            <a:spAutoFit/>
          </a:bodyPr>
          <a:lstStyle/>
          <a:p>
            <a:r>
              <a:rPr lang="ja-JP" altLang="en-US" sz="2400" dirty="0" smtClean="0">
                <a:solidFill>
                  <a:schemeClr val="tx2"/>
                </a:solidFill>
                <a:latin typeface="HG創英角ｺﾞｼｯｸUB" pitchFamily="49" charset="-128"/>
                <a:ea typeface="HG創英角ｺﾞｼｯｸUB" pitchFamily="49" charset="-128"/>
              </a:rPr>
              <a:t>問題</a:t>
            </a:r>
            <a:endParaRPr lang="en-US" altLang="ja-JP" sz="2400" dirty="0" smtClean="0">
              <a:solidFill>
                <a:schemeClr val="tx2"/>
              </a:solidFill>
              <a:latin typeface="HG創英角ｺﾞｼｯｸUB" pitchFamily="49" charset="-128"/>
              <a:ea typeface="HG創英角ｺﾞｼｯｸUB" pitchFamily="49" charset="-128"/>
            </a:endParaRPr>
          </a:p>
        </p:txBody>
      </p:sp>
      <p:sp>
        <p:nvSpPr>
          <p:cNvPr id="5" name="テキスト ボックス 4"/>
          <p:cNvSpPr txBox="1"/>
          <p:nvPr/>
        </p:nvSpPr>
        <p:spPr>
          <a:xfrm>
            <a:off x="1309001" y="252691"/>
            <a:ext cx="6955750" cy="830997"/>
          </a:xfrm>
          <a:prstGeom prst="rect">
            <a:avLst/>
          </a:prstGeom>
          <a:noFill/>
        </p:spPr>
        <p:txBody>
          <a:bodyPr wrap="none" rtlCol="0">
            <a:spAutoFit/>
          </a:bodyPr>
          <a:lstStyle/>
          <a:p>
            <a:r>
              <a:rPr lang="ja-JP" altLang="en-US" sz="2400" dirty="0" smtClean="0">
                <a:solidFill>
                  <a:schemeClr val="tx2"/>
                </a:solidFill>
                <a:latin typeface="HG創英角ｺﾞｼｯｸUB" pitchFamily="49" charset="-128"/>
                <a:ea typeface="HG創英角ｺﾞｼｯｸUB" pitchFamily="49" charset="-128"/>
              </a:rPr>
              <a:t>次の画面のうち、ダウンロード数が高かったのは</a:t>
            </a:r>
            <a:endParaRPr lang="en-US" altLang="ja-JP" sz="2400" dirty="0" smtClean="0">
              <a:solidFill>
                <a:schemeClr val="tx2"/>
              </a:solidFill>
              <a:latin typeface="HG創英角ｺﾞｼｯｸUB" pitchFamily="49" charset="-128"/>
              <a:ea typeface="HG創英角ｺﾞｼｯｸUB" pitchFamily="49" charset="-128"/>
            </a:endParaRPr>
          </a:p>
          <a:p>
            <a:r>
              <a:rPr lang="ja-JP" altLang="en-US" sz="2400" dirty="0" smtClean="0">
                <a:solidFill>
                  <a:schemeClr val="tx2"/>
                </a:solidFill>
                <a:latin typeface="HG創英角ｺﾞｼｯｸUB" pitchFamily="49" charset="-128"/>
                <a:ea typeface="HG創英角ｺﾞｼｯｸUB" pitchFamily="49" charset="-128"/>
              </a:rPr>
              <a:t>どちらでしょう？</a:t>
            </a:r>
            <a:endParaRPr lang="en-US" altLang="ja-JP" sz="2400" dirty="0" smtClean="0">
              <a:solidFill>
                <a:schemeClr val="tx2"/>
              </a:solidFill>
              <a:latin typeface="HG創英角ｺﾞｼｯｸUB" pitchFamily="49" charset="-128"/>
              <a:ea typeface="HG創英角ｺﾞｼｯｸUB" pitchFamily="49" charset="-128"/>
            </a:endParaRPr>
          </a:p>
        </p:txBody>
      </p:sp>
      <p:pic>
        <p:nvPicPr>
          <p:cNvPr id="55300" name="Picture 4" descr="[Picture+2.png]"/>
          <p:cNvPicPr>
            <a:picLocks noChangeAspect="1" noChangeArrowheads="1"/>
          </p:cNvPicPr>
          <p:nvPr/>
        </p:nvPicPr>
        <p:blipFill>
          <a:blip r:embed="rId2"/>
          <a:srcRect/>
          <a:stretch>
            <a:fillRect/>
          </a:stretch>
        </p:blipFill>
        <p:spPr bwMode="auto">
          <a:xfrm>
            <a:off x="142844" y="2285992"/>
            <a:ext cx="4200525" cy="2895601"/>
          </a:xfrm>
          <a:prstGeom prst="rect">
            <a:avLst/>
          </a:prstGeom>
          <a:noFill/>
        </p:spPr>
      </p:pic>
      <p:pic>
        <p:nvPicPr>
          <p:cNvPr id="55302" name="Picture 6" descr="[Picture+3.png]"/>
          <p:cNvPicPr>
            <a:picLocks noChangeAspect="1" noChangeArrowheads="1"/>
          </p:cNvPicPr>
          <p:nvPr/>
        </p:nvPicPr>
        <p:blipFill>
          <a:blip r:embed="rId3"/>
          <a:srcRect/>
          <a:stretch>
            <a:fillRect/>
          </a:stretch>
        </p:blipFill>
        <p:spPr bwMode="auto">
          <a:xfrm>
            <a:off x="4567237" y="2214554"/>
            <a:ext cx="4505325" cy="2295526"/>
          </a:xfrm>
          <a:prstGeom prst="rect">
            <a:avLst/>
          </a:prstGeom>
          <a:noFill/>
        </p:spPr>
      </p:pic>
      <p:sp>
        <p:nvSpPr>
          <p:cNvPr id="9" name="テキスト ボックス 8"/>
          <p:cNvSpPr txBox="1"/>
          <p:nvPr/>
        </p:nvSpPr>
        <p:spPr>
          <a:xfrm>
            <a:off x="2000232" y="1714488"/>
            <a:ext cx="492443" cy="461665"/>
          </a:xfrm>
          <a:prstGeom prst="rect">
            <a:avLst/>
          </a:prstGeom>
          <a:noFill/>
        </p:spPr>
        <p:txBody>
          <a:bodyPr wrap="none" rtlCol="0">
            <a:spAutoFit/>
          </a:bodyPr>
          <a:lstStyle/>
          <a:p>
            <a:r>
              <a:rPr lang="ja-JP" altLang="en-US" sz="2400" dirty="0" smtClean="0">
                <a:latin typeface="HG創英角ｺﾞｼｯｸUB" pitchFamily="49" charset="-128"/>
                <a:ea typeface="HG創英角ｺﾞｼｯｸUB" pitchFamily="49" charset="-128"/>
              </a:rPr>
              <a:t>Ａ</a:t>
            </a:r>
            <a:endParaRPr lang="en-US" altLang="ja-JP" sz="2400" dirty="0" smtClean="0">
              <a:latin typeface="HG創英角ｺﾞｼｯｸUB" pitchFamily="49" charset="-128"/>
              <a:ea typeface="HG創英角ｺﾞｼｯｸUB" pitchFamily="49" charset="-128"/>
            </a:endParaRPr>
          </a:p>
        </p:txBody>
      </p:sp>
      <p:sp>
        <p:nvSpPr>
          <p:cNvPr id="10" name="テキスト ボックス 9"/>
          <p:cNvSpPr txBox="1"/>
          <p:nvPr/>
        </p:nvSpPr>
        <p:spPr>
          <a:xfrm>
            <a:off x="6572264" y="1714488"/>
            <a:ext cx="492443" cy="461665"/>
          </a:xfrm>
          <a:prstGeom prst="rect">
            <a:avLst/>
          </a:prstGeom>
          <a:noFill/>
        </p:spPr>
        <p:txBody>
          <a:bodyPr wrap="none" rtlCol="0">
            <a:spAutoFit/>
          </a:bodyPr>
          <a:lstStyle/>
          <a:p>
            <a:r>
              <a:rPr lang="ja-JP" altLang="en-US" sz="2400" dirty="0" smtClean="0">
                <a:latin typeface="HG創英角ｺﾞｼｯｸUB" pitchFamily="49" charset="-128"/>
                <a:ea typeface="HG創英角ｺﾞｼｯｸUB" pitchFamily="49" charset="-128"/>
              </a:rPr>
              <a:t>Ｂ</a:t>
            </a:r>
            <a:endParaRPr lang="en-US" altLang="ja-JP" sz="2400" dirty="0" smtClean="0">
              <a:latin typeface="HG創英角ｺﾞｼｯｸUB" pitchFamily="49" charset="-128"/>
              <a:ea typeface="HG創英角ｺﾞｼｯｸUB" pitchFamily="49" charset="-128"/>
            </a:endParaRPr>
          </a:p>
        </p:txBody>
      </p:sp>
      <p:sp>
        <p:nvSpPr>
          <p:cNvPr id="11" name="正方形/長方形 10"/>
          <p:cNvSpPr/>
          <p:nvPr/>
        </p:nvSpPr>
        <p:spPr>
          <a:xfrm>
            <a:off x="142844" y="2214554"/>
            <a:ext cx="4214842" cy="3000396"/>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572000" y="2214554"/>
            <a:ext cx="4500562" cy="3000396"/>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572032" y="2214554"/>
            <a:ext cx="4512591" cy="30003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
          <p:cNvPicPr>
            <a:picLocks noChangeAspect="1" noChangeArrowheads="1"/>
          </p:cNvPicPr>
          <p:nvPr/>
        </p:nvPicPr>
        <p:blipFill>
          <a:blip r:embed="rId2"/>
          <a:srcRect/>
          <a:stretch>
            <a:fillRect/>
          </a:stretch>
        </p:blipFill>
        <p:spPr bwMode="auto">
          <a:xfrm>
            <a:off x="746961" y="1214422"/>
            <a:ext cx="7897005" cy="4286280"/>
          </a:xfrm>
          <a:prstGeom prst="rect">
            <a:avLst/>
          </a:prstGeom>
          <a:noFill/>
          <a:ln w="9525">
            <a:solidFill>
              <a:schemeClr val="tx1"/>
            </a:solidFill>
            <a:miter lim="800000"/>
            <a:headEnd/>
            <a:tailEnd/>
          </a:ln>
          <a:effectLst/>
        </p:spPr>
      </p:pic>
      <p:pic>
        <p:nvPicPr>
          <p:cNvPr id="59394" name="Picture 2" descr="http://blogs.reseo.com/uploaded_images/website-optimiser-reports-739033.jpg"/>
          <p:cNvPicPr>
            <a:picLocks noChangeAspect="1" noChangeArrowheads="1"/>
          </p:cNvPicPr>
          <p:nvPr/>
        </p:nvPicPr>
        <p:blipFill>
          <a:blip r:embed="rId3"/>
          <a:srcRect/>
          <a:stretch>
            <a:fillRect/>
          </a:stretch>
        </p:blipFill>
        <p:spPr bwMode="auto">
          <a:xfrm>
            <a:off x="238993" y="2928934"/>
            <a:ext cx="6404709" cy="3286148"/>
          </a:xfrm>
          <a:prstGeom prst="rect">
            <a:avLst/>
          </a:prstGeom>
          <a:noFill/>
          <a:ln>
            <a:solidFill>
              <a:schemeClr val="tx1"/>
            </a:solidFill>
          </a:ln>
        </p:spPr>
      </p:pic>
      <p:sp>
        <p:nvSpPr>
          <p:cNvPr id="7" name="テキスト ボックス 6"/>
          <p:cNvSpPr txBox="1"/>
          <p:nvPr/>
        </p:nvSpPr>
        <p:spPr>
          <a:xfrm>
            <a:off x="2357422" y="500042"/>
            <a:ext cx="4648965" cy="523220"/>
          </a:xfrm>
          <a:prstGeom prst="rect">
            <a:avLst/>
          </a:prstGeom>
          <a:noFill/>
        </p:spPr>
        <p:txBody>
          <a:bodyPr wrap="none" rtlCol="0">
            <a:spAutoFit/>
          </a:bodyPr>
          <a:lstStyle/>
          <a:p>
            <a:r>
              <a:rPr lang="en-US" altLang="ja-JP" sz="2800" b="1" dirty="0" smtClean="0">
                <a:latin typeface="Arial" pitchFamily="34" charset="0"/>
                <a:ea typeface="HG創英角ｺﾞｼｯｸUB" pitchFamily="49" charset="-128"/>
                <a:cs typeface="Arial" pitchFamily="34" charset="0"/>
              </a:rPr>
              <a:t>Google Website Optimizer</a:t>
            </a:r>
            <a:endParaRPr lang="en-US" altLang="ja-JP" sz="2800" dirty="0" smtClean="0">
              <a:latin typeface="Arial" pitchFamily="34" charset="0"/>
              <a:ea typeface="HG創英角ｺﾞｼｯｸUB" pitchFamily="49" charset="-128"/>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www.kusa-makura.com/blog/archives/analytics.JPG"/>
          <p:cNvPicPr>
            <a:picLocks noChangeAspect="1" noChangeArrowheads="1"/>
          </p:cNvPicPr>
          <p:nvPr/>
        </p:nvPicPr>
        <p:blipFill>
          <a:blip r:embed="rId2"/>
          <a:srcRect/>
          <a:stretch>
            <a:fillRect/>
          </a:stretch>
        </p:blipFill>
        <p:spPr bwMode="auto">
          <a:xfrm>
            <a:off x="1047725" y="1000108"/>
            <a:ext cx="6953299" cy="5214974"/>
          </a:xfrm>
          <a:prstGeom prst="rect">
            <a:avLst/>
          </a:prstGeom>
          <a:noFill/>
        </p:spPr>
      </p:pic>
      <p:sp>
        <p:nvSpPr>
          <p:cNvPr id="5" name="テキスト ボックス 4"/>
          <p:cNvSpPr txBox="1"/>
          <p:nvPr/>
        </p:nvSpPr>
        <p:spPr>
          <a:xfrm>
            <a:off x="2964168" y="357166"/>
            <a:ext cx="3108030" cy="523220"/>
          </a:xfrm>
          <a:prstGeom prst="rect">
            <a:avLst/>
          </a:prstGeom>
          <a:noFill/>
        </p:spPr>
        <p:txBody>
          <a:bodyPr wrap="none" rtlCol="0">
            <a:spAutoFit/>
          </a:bodyPr>
          <a:lstStyle/>
          <a:p>
            <a:r>
              <a:rPr lang="en-US" altLang="ja-JP" sz="2800" b="1" dirty="0" smtClean="0">
                <a:latin typeface="Arial" pitchFamily="34" charset="0"/>
                <a:ea typeface="HG創英角ｺﾞｼｯｸUB" pitchFamily="49" charset="-128"/>
                <a:cs typeface="Arial" pitchFamily="34" charset="0"/>
              </a:rPr>
              <a:t>Google Analytics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image02.wiki.livedoor.jp/l/s/linuxfs/01db0ec31010439a.png"/>
          <p:cNvPicPr>
            <a:picLocks noChangeAspect="1" noChangeArrowheads="1"/>
          </p:cNvPicPr>
          <p:nvPr/>
        </p:nvPicPr>
        <p:blipFill>
          <a:blip r:embed="rId2"/>
          <a:srcRect/>
          <a:stretch>
            <a:fillRect/>
          </a:stretch>
        </p:blipFill>
        <p:spPr bwMode="auto">
          <a:xfrm>
            <a:off x="1285852" y="1004905"/>
            <a:ext cx="6648450" cy="5067301"/>
          </a:xfrm>
          <a:prstGeom prst="rect">
            <a:avLst/>
          </a:prstGeom>
          <a:noFill/>
        </p:spPr>
      </p:pic>
      <p:sp>
        <p:nvSpPr>
          <p:cNvPr id="6" name="テキスト ボックス 5"/>
          <p:cNvSpPr txBox="1"/>
          <p:nvPr/>
        </p:nvSpPr>
        <p:spPr>
          <a:xfrm>
            <a:off x="3643306" y="285728"/>
            <a:ext cx="1980029" cy="523220"/>
          </a:xfrm>
          <a:prstGeom prst="rect">
            <a:avLst/>
          </a:prstGeom>
          <a:noFill/>
        </p:spPr>
        <p:txBody>
          <a:bodyPr wrap="none" rtlCol="0">
            <a:spAutoFit/>
          </a:bodyPr>
          <a:lstStyle/>
          <a:p>
            <a:r>
              <a:rPr lang="ja-JP" altLang="en-US" sz="2800" dirty="0" smtClean="0">
                <a:latin typeface="Arial" pitchFamily="34" charset="0"/>
                <a:ea typeface="HG創英角ｺﾞｼｯｸUB" pitchFamily="49" charset="-128"/>
                <a:cs typeface="Arial" pitchFamily="34" charset="0"/>
              </a:rPr>
              <a:t>なかのひと</a:t>
            </a:r>
            <a:endParaRPr lang="en-US" altLang="ja-JP" sz="2800" dirty="0" smtClean="0">
              <a:latin typeface="Arial" pitchFamily="34" charset="0"/>
              <a:ea typeface="HG創英角ｺﾞｼｯｸUB" pitchFamily="49" charset="-128"/>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a:srcRect/>
          <a:stretch>
            <a:fillRect/>
          </a:stretch>
        </p:blipFill>
        <p:spPr bwMode="auto">
          <a:xfrm>
            <a:off x="785786" y="966792"/>
            <a:ext cx="7581321" cy="4819662"/>
          </a:xfrm>
          <a:prstGeom prst="rect">
            <a:avLst/>
          </a:prstGeom>
          <a:noFill/>
          <a:ln w="9525">
            <a:noFill/>
            <a:miter lim="800000"/>
            <a:headEnd/>
            <a:tailEnd/>
          </a:ln>
          <a:effectLst/>
        </p:spPr>
      </p:pic>
      <p:sp>
        <p:nvSpPr>
          <p:cNvPr id="5" name="テキスト ボックス 4"/>
          <p:cNvSpPr txBox="1"/>
          <p:nvPr/>
        </p:nvSpPr>
        <p:spPr>
          <a:xfrm>
            <a:off x="3643306" y="285728"/>
            <a:ext cx="1836337" cy="523220"/>
          </a:xfrm>
          <a:prstGeom prst="rect">
            <a:avLst/>
          </a:prstGeom>
          <a:noFill/>
        </p:spPr>
        <p:txBody>
          <a:bodyPr wrap="none" rtlCol="0">
            <a:spAutoFit/>
          </a:bodyPr>
          <a:lstStyle/>
          <a:p>
            <a:r>
              <a:rPr lang="en-US" altLang="ja-JP" sz="2800" b="1" dirty="0" smtClean="0">
                <a:latin typeface="Arial" pitchFamily="34" charset="0"/>
                <a:ea typeface="HG創英角ｺﾞｼｯｸUB" pitchFamily="49" charset="-128"/>
                <a:cs typeface="Arial" pitchFamily="34" charset="0"/>
              </a:rPr>
              <a:t>Click Tale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071670" y="405450"/>
            <a:ext cx="4852610" cy="523220"/>
          </a:xfrm>
          <a:prstGeom prst="rect">
            <a:avLst/>
          </a:prstGeom>
          <a:noFill/>
        </p:spPr>
        <p:txBody>
          <a:bodyPr wrap="none" rtlCol="0">
            <a:spAutoFit/>
          </a:bodyPr>
          <a:lstStyle/>
          <a:p>
            <a:r>
              <a:rPr lang="ja-JP" altLang="en-US" sz="2800" dirty="0" smtClean="0">
                <a:latin typeface="Arial" pitchFamily="34" charset="0"/>
                <a:ea typeface="HG創英角ｺﾞｼｯｸUB" pitchFamily="49" charset="-128"/>
                <a:cs typeface="Arial" pitchFamily="34" charset="0"/>
              </a:rPr>
              <a:t>フィッシャーの正確確率検定</a:t>
            </a:r>
            <a:endParaRPr lang="en-US" altLang="ja-JP" sz="2800" dirty="0" smtClean="0">
              <a:latin typeface="Arial" pitchFamily="34" charset="0"/>
              <a:ea typeface="HG創英角ｺﾞｼｯｸUB" pitchFamily="49" charset="-128"/>
              <a:cs typeface="Arial" pitchFamily="34" charset="0"/>
            </a:endParaRPr>
          </a:p>
        </p:txBody>
      </p:sp>
      <p:sp>
        <p:nvSpPr>
          <p:cNvPr id="8" name="テキスト ボックス 7"/>
          <p:cNvSpPr txBox="1"/>
          <p:nvPr/>
        </p:nvSpPr>
        <p:spPr>
          <a:xfrm>
            <a:off x="500034" y="1214422"/>
            <a:ext cx="7427033" cy="400110"/>
          </a:xfrm>
          <a:prstGeom prst="rect">
            <a:avLst/>
          </a:prstGeom>
          <a:noFill/>
        </p:spPr>
        <p:txBody>
          <a:bodyPr wrap="none" rtlCol="0">
            <a:spAutoFit/>
          </a:bodyPr>
          <a:lstStyle/>
          <a:p>
            <a:r>
              <a:rPr lang="ja-JP" altLang="en-US" sz="2000" dirty="0" smtClean="0"/>
              <a:t>母集団 </a:t>
            </a:r>
            <a:r>
              <a:rPr lang="en-US" altLang="ja-JP" sz="2000" dirty="0" smtClean="0"/>
              <a:t>X </a:t>
            </a:r>
            <a:r>
              <a:rPr lang="ja-JP" altLang="en-US" sz="2000" dirty="0" smtClean="0"/>
              <a:t>の性質</a:t>
            </a:r>
            <a:r>
              <a:rPr lang="en-US" altLang="ja-JP" sz="2000" dirty="0" smtClean="0"/>
              <a:t> S, T </a:t>
            </a:r>
            <a:r>
              <a:rPr lang="ja-JP" altLang="en-US" sz="2000" dirty="0" smtClean="0"/>
              <a:t>について、次の分割表が得られたと仮定する。</a:t>
            </a:r>
            <a:endParaRPr kumimoji="1" lang="en-US" altLang="ja-JP" sz="2000" dirty="0" smtClean="0"/>
          </a:p>
        </p:txBody>
      </p:sp>
      <p:sp>
        <p:nvSpPr>
          <p:cNvPr id="10" name="テキスト ボックス 9"/>
          <p:cNvSpPr txBox="1"/>
          <p:nvPr/>
        </p:nvSpPr>
        <p:spPr>
          <a:xfrm>
            <a:off x="500034" y="4000504"/>
            <a:ext cx="7031092" cy="400110"/>
          </a:xfrm>
          <a:prstGeom prst="rect">
            <a:avLst/>
          </a:prstGeom>
          <a:noFill/>
        </p:spPr>
        <p:txBody>
          <a:bodyPr wrap="none" rtlCol="0">
            <a:spAutoFit/>
          </a:bodyPr>
          <a:lstStyle/>
          <a:p>
            <a:r>
              <a:rPr kumimoji="1" lang="ja-JP" altLang="en-US" sz="2000" dirty="0" smtClean="0"/>
              <a:t>このとき、分割</a:t>
            </a:r>
            <a:r>
              <a:rPr lang="ja-JP" altLang="en-US" sz="2000" dirty="0" smtClean="0"/>
              <a:t>表</a:t>
            </a:r>
            <a:r>
              <a:rPr kumimoji="1" lang="ja-JP" altLang="en-US" sz="2000" dirty="0" smtClean="0"/>
              <a:t>が得られる確率 </a:t>
            </a:r>
            <a:r>
              <a:rPr kumimoji="1" lang="en-US" altLang="ja-JP" sz="2000" dirty="0" smtClean="0"/>
              <a:t>p </a:t>
            </a:r>
            <a:r>
              <a:rPr kumimoji="1" lang="ja-JP" altLang="en-US" sz="2000" dirty="0" smtClean="0"/>
              <a:t>は、次の超幾何分布に従う。</a:t>
            </a:r>
            <a:endParaRPr kumimoji="1" lang="en-US" altLang="ja-JP" sz="2000" dirty="0" smtClean="0"/>
          </a:p>
        </p:txBody>
      </p:sp>
      <p:graphicFrame>
        <p:nvGraphicFramePr>
          <p:cNvPr id="12" name="表 11"/>
          <p:cNvGraphicFramePr>
            <a:graphicFrameLocks noGrp="1"/>
          </p:cNvGraphicFramePr>
          <p:nvPr/>
        </p:nvGraphicFramePr>
        <p:xfrm>
          <a:off x="2857488" y="1857364"/>
          <a:ext cx="2928957" cy="1737360"/>
        </p:xfrm>
        <a:graphic>
          <a:graphicData uri="http://schemas.openxmlformats.org/drawingml/2006/table">
            <a:tbl>
              <a:tblPr firstRow="1" firstCol="1">
                <a:tableStyleId>{073A0DAA-6AF3-43AB-8588-CEC1D06C72B9}</a:tableStyleId>
              </a:tblPr>
              <a:tblGrid>
                <a:gridCol w="976319"/>
                <a:gridCol w="976319"/>
                <a:gridCol w="976319"/>
              </a:tblGrid>
              <a:tr h="571504">
                <a:tc>
                  <a:txBody>
                    <a:bodyPr/>
                    <a:lstStyle/>
                    <a:p>
                      <a:pPr algn="ctr"/>
                      <a:endParaRPr kumimoji="1" lang="ja-JP" altLang="en-US" sz="3200" dirty="0">
                        <a:solidFill>
                          <a:sysClr val="windowText" lastClr="000000"/>
                        </a:solidFill>
                        <a:latin typeface="Times New Roman" pitchFamily="18" charset="0"/>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kumimoji="1" lang="en-US" altLang="ja-JP" sz="3200" dirty="0" smtClean="0">
                          <a:solidFill>
                            <a:sysClr val="windowText" lastClr="000000"/>
                          </a:solidFill>
                          <a:latin typeface="Times New Roman" pitchFamily="18" charset="0"/>
                          <a:cs typeface="Times New Roman" pitchFamily="18" charset="0"/>
                        </a:rPr>
                        <a:t>T</a:t>
                      </a:r>
                      <a:endParaRPr kumimoji="1" lang="ja-JP" altLang="en-US" sz="3200" dirty="0">
                        <a:solidFill>
                          <a:sysClr val="windowText" lastClr="000000"/>
                        </a:solidFill>
                        <a:latin typeface="Times New Roman" pitchFamily="18" charset="0"/>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3200" dirty="0" smtClean="0">
                          <a:solidFill>
                            <a:sysClr val="windowText" lastClr="000000"/>
                          </a:solidFill>
                          <a:latin typeface="Times New Roman" pitchFamily="18" charset="0"/>
                          <a:cs typeface="Times New Roman" pitchFamily="18" charset="0"/>
                        </a:rPr>
                        <a:t>T</a:t>
                      </a:r>
                      <a:endParaRPr kumimoji="1" lang="ja-JP" altLang="en-US" sz="3200" dirty="0">
                        <a:solidFill>
                          <a:sysClr val="windowText" lastClr="000000"/>
                        </a:solidFill>
                        <a:latin typeface="Times New Roman" pitchFamily="18" charset="0"/>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1504">
                <a:tc>
                  <a:txBody>
                    <a:bodyPr/>
                    <a:lstStyle/>
                    <a:p>
                      <a:pPr algn="ctr"/>
                      <a:r>
                        <a:rPr kumimoji="1" lang="en-US" altLang="ja-JP" sz="3200" dirty="0" smtClean="0">
                          <a:solidFill>
                            <a:sysClr val="windowText" lastClr="000000"/>
                          </a:solidFill>
                          <a:latin typeface="Times New Roman" pitchFamily="18" charset="0"/>
                          <a:cs typeface="Times New Roman" pitchFamily="18" charset="0"/>
                        </a:rPr>
                        <a:t>S</a:t>
                      </a:r>
                      <a:endParaRPr kumimoji="1" lang="ja-JP" altLang="en-US" sz="3200" dirty="0">
                        <a:solidFill>
                          <a:sysClr val="windowText" lastClr="000000"/>
                        </a:solidFill>
                        <a:latin typeface="Times New Roman" pitchFamily="18" charset="0"/>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kumimoji="1" lang="en-US" altLang="ja-JP" sz="3200" i="1" dirty="0" smtClean="0">
                          <a:solidFill>
                            <a:sysClr val="windowText" lastClr="000000"/>
                          </a:solidFill>
                          <a:latin typeface="Times New Roman" pitchFamily="18" charset="0"/>
                          <a:cs typeface="Times New Roman" pitchFamily="18" charset="0"/>
                        </a:rPr>
                        <a:t>a</a:t>
                      </a:r>
                      <a:endParaRPr kumimoji="1" lang="ja-JP" altLang="en-US" sz="3200" i="1"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3200" i="1" dirty="0" smtClean="0">
                          <a:solidFill>
                            <a:sysClr val="windowText" lastClr="000000"/>
                          </a:solidFill>
                          <a:latin typeface="Times New Roman" pitchFamily="18" charset="0"/>
                          <a:cs typeface="Times New Roman" pitchFamily="18" charset="0"/>
                        </a:rPr>
                        <a:t>b</a:t>
                      </a:r>
                      <a:endParaRPr kumimoji="1" lang="ja-JP" altLang="en-US" sz="3200" i="1"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1504">
                <a:tc>
                  <a:txBody>
                    <a:bodyPr/>
                    <a:lstStyle/>
                    <a:p>
                      <a:pPr algn="ctr"/>
                      <a:r>
                        <a:rPr kumimoji="1" lang="en-US" altLang="ja-JP" sz="3200" dirty="0" smtClean="0">
                          <a:solidFill>
                            <a:sysClr val="windowText" lastClr="000000"/>
                          </a:solidFill>
                          <a:latin typeface="Times New Roman" pitchFamily="18" charset="0"/>
                          <a:cs typeface="Times New Roman" pitchFamily="18" charset="0"/>
                        </a:rPr>
                        <a:t>S</a:t>
                      </a:r>
                      <a:endParaRPr kumimoji="1" lang="ja-JP" altLang="en-US" sz="3200" dirty="0">
                        <a:solidFill>
                          <a:sysClr val="windowText" lastClr="000000"/>
                        </a:solidFill>
                        <a:latin typeface="Times New Roman" pitchFamily="18" charset="0"/>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kumimoji="1" lang="en-US" altLang="ja-JP" sz="3200" i="1" dirty="0" smtClean="0">
                          <a:solidFill>
                            <a:sysClr val="windowText" lastClr="000000"/>
                          </a:solidFill>
                          <a:latin typeface="Times New Roman" pitchFamily="18" charset="0"/>
                          <a:cs typeface="Times New Roman" pitchFamily="18" charset="0"/>
                        </a:rPr>
                        <a:t>c</a:t>
                      </a:r>
                      <a:endParaRPr kumimoji="1" lang="ja-JP" altLang="en-US" sz="3200" i="1"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3200" i="1" dirty="0" smtClean="0">
                          <a:solidFill>
                            <a:sysClr val="windowText" lastClr="000000"/>
                          </a:solidFill>
                          <a:latin typeface="Times New Roman" pitchFamily="18" charset="0"/>
                          <a:cs typeface="Times New Roman" pitchFamily="18" charset="0"/>
                        </a:rPr>
                        <a:t>d</a:t>
                      </a:r>
                      <a:endParaRPr kumimoji="1" lang="ja-JP" altLang="en-US" sz="3200" i="1"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17" name="直線コネクタ 16"/>
          <p:cNvCxnSpPr/>
          <p:nvPr/>
        </p:nvCxnSpPr>
        <p:spPr>
          <a:xfrm>
            <a:off x="5143504" y="1928802"/>
            <a:ext cx="28575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214678" y="3071810"/>
            <a:ext cx="28575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0" name="オブジェクト 19"/>
          <p:cNvGraphicFramePr>
            <a:graphicFrameLocks noChangeAspect="1"/>
          </p:cNvGraphicFramePr>
          <p:nvPr/>
        </p:nvGraphicFramePr>
        <p:xfrm>
          <a:off x="2143108" y="4786322"/>
          <a:ext cx="4973638" cy="989012"/>
        </p:xfrm>
        <a:graphic>
          <a:graphicData uri="http://schemas.openxmlformats.org/presentationml/2006/ole">
            <p:oleObj spid="_x0000_s69634" name="数式" r:id="rId3" imgW="2108160" imgH="419040" progId="Equation.3">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14282" y="142852"/>
            <a:ext cx="902811" cy="523220"/>
          </a:xfrm>
          <a:prstGeom prst="rect">
            <a:avLst/>
          </a:prstGeom>
          <a:noFill/>
        </p:spPr>
        <p:txBody>
          <a:bodyPr wrap="none" rtlCol="0">
            <a:spAutoFit/>
          </a:bodyPr>
          <a:lstStyle/>
          <a:p>
            <a:r>
              <a:rPr lang="ja-JP" altLang="en-US" sz="2800" dirty="0" smtClean="0">
                <a:solidFill>
                  <a:schemeClr val="tx2"/>
                </a:solidFill>
                <a:latin typeface="Arial" pitchFamily="34" charset="0"/>
                <a:ea typeface="HG創英角ｺﾞｼｯｸUB" pitchFamily="49" charset="-128"/>
                <a:cs typeface="Arial" pitchFamily="34" charset="0"/>
              </a:rPr>
              <a:t>問題</a:t>
            </a:r>
            <a:endParaRPr lang="en-US" altLang="ja-JP" sz="2800" dirty="0" smtClean="0">
              <a:solidFill>
                <a:schemeClr val="tx2"/>
              </a:solidFill>
              <a:latin typeface="Arial" pitchFamily="34" charset="0"/>
              <a:ea typeface="HG創英角ｺﾞｼｯｸUB" pitchFamily="49" charset="-128"/>
              <a:cs typeface="Arial" pitchFamily="34" charset="0"/>
            </a:endParaRPr>
          </a:p>
        </p:txBody>
      </p:sp>
      <p:graphicFrame>
        <p:nvGraphicFramePr>
          <p:cNvPr id="7" name="表 6"/>
          <p:cNvGraphicFramePr>
            <a:graphicFrameLocks noGrp="1"/>
          </p:cNvGraphicFramePr>
          <p:nvPr/>
        </p:nvGraphicFramePr>
        <p:xfrm>
          <a:off x="571472" y="3376626"/>
          <a:ext cx="8001057" cy="1981200"/>
        </p:xfrm>
        <a:graphic>
          <a:graphicData uri="http://schemas.openxmlformats.org/drawingml/2006/table">
            <a:tbl>
              <a:tblPr firstRow="1" firstCol="1">
                <a:tableStyleId>{073A0DAA-6AF3-43AB-8588-CEC1D06C72B9}</a:tableStyleId>
              </a:tblPr>
              <a:tblGrid>
                <a:gridCol w="2667019"/>
                <a:gridCol w="2667019"/>
                <a:gridCol w="2667019"/>
              </a:tblGrid>
              <a:tr h="563810">
                <a:tc>
                  <a:txBody>
                    <a:bodyPr/>
                    <a:lstStyle/>
                    <a:p>
                      <a:pPr algn="ctr"/>
                      <a:endParaRPr kumimoji="1" lang="ja-JP" altLang="en-US" sz="3200" dirty="0">
                        <a:solidFill>
                          <a:sysClr val="windowText" lastClr="000000"/>
                        </a:solidFill>
                        <a:latin typeface="+mn-lt"/>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kumimoji="1" lang="ja-JP" altLang="en-US" sz="2400" dirty="0" smtClean="0">
                          <a:solidFill>
                            <a:sysClr val="windowText" lastClr="000000"/>
                          </a:solidFill>
                          <a:latin typeface="+mn-lt"/>
                          <a:cs typeface="Times New Roman" pitchFamily="18" charset="0"/>
                        </a:rPr>
                        <a:t>旧デザイン</a:t>
                      </a:r>
                      <a:endParaRPr kumimoji="1" lang="ja-JP" altLang="en-US" sz="2400" dirty="0">
                        <a:solidFill>
                          <a:sysClr val="windowText" lastClr="000000"/>
                        </a:solidFill>
                        <a:latin typeface="+mn-lt"/>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smtClean="0">
                          <a:solidFill>
                            <a:sysClr val="windowText" lastClr="000000"/>
                          </a:solidFill>
                          <a:latin typeface="+mn-lt"/>
                          <a:cs typeface="Times New Roman" pitchFamily="18" charset="0"/>
                        </a:rPr>
                        <a:t>新デザイン</a:t>
                      </a:r>
                      <a:endParaRPr kumimoji="1" lang="ja-JP" altLang="en-US" sz="2400" dirty="0">
                        <a:solidFill>
                          <a:sysClr val="windowText" lastClr="000000"/>
                        </a:solidFill>
                        <a:latin typeface="+mn-lt"/>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2508">
                <a:tc>
                  <a:txBody>
                    <a:bodyPr/>
                    <a:lstStyle/>
                    <a:p>
                      <a:pPr algn="ctr"/>
                      <a:r>
                        <a:rPr kumimoji="1" lang="ja-JP" altLang="en-US" sz="2000" dirty="0" smtClean="0">
                          <a:solidFill>
                            <a:sysClr val="windowText" lastClr="000000"/>
                          </a:solidFill>
                          <a:latin typeface="+mn-lt"/>
                          <a:cs typeface="Times New Roman" pitchFamily="18" charset="0"/>
                        </a:rPr>
                        <a:t>訪問者がソフトを</a:t>
                      </a:r>
                      <a:endParaRPr kumimoji="1" lang="en-US" altLang="ja-JP" sz="2000" dirty="0" smtClean="0">
                        <a:solidFill>
                          <a:sysClr val="windowText" lastClr="000000"/>
                        </a:solidFill>
                        <a:latin typeface="+mn-lt"/>
                        <a:cs typeface="Times New Roman" pitchFamily="18" charset="0"/>
                      </a:endParaRPr>
                    </a:p>
                    <a:p>
                      <a:pPr algn="ctr"/>
                      <a:r>
                        <a:rPr kumimoji="1" lang="ja-JP" altLang="en-US" sz="2000" dirty="0" smtClean="0">
                          <a:solidFill>
                            <a:sysClr val="windowText" lastClr="000000"/>
                          </a:solidFill>
                          <a:latin typeface="+mn-lt"/>
                          <a:cs typeface="Times New Roman" pitchFamily="18" charset="0"/>
                        </a:rPr>
                        <a:t>ダウンロードした</a:t>
                      </a:r>
                      <a:endParaRPr kumimoji="1" lang="ja-JP" altLang="en-US" sz="2000" dirty="0">
                        <a:solidFill>
                          <a:sysClr val="windowText" lastClr="000000"/>
                        </a:solidFill>
                        <a:latin typeface="+mn-lt"/>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kumimoji="1" lang="en-US" altLang="ja-JP" sz="3200" i="0" dirty="0" smtClean="0">
                          <a:solidFill>
                            <a:sysClr val="windowText" lastClr="000000"/>
                          </a:solidFill>
                          <a:latin typeface="+mn-lt"/>
                          <a:cs typeface="Times New Roman" pitchFamily="18" charset="0"/>
                        </a:rPr>
                        <a:t>120</a:t>
                      </a:r>
                      <a:endParaRPr kumimoji="1" lang="ja-JP" altLang="en-US" sz="3200" i="0" dirty="0">
                        <a:solidFill>
                          <a:sysClr val="windowText" lastClr="000000"/>
                        </a:solidFill>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3200" i="0" dirty="0" smtClean="0">
                          <a:solidFill>
                            <a:sysClr val="windowText" lastClr="000000"/>
                          </a:solidFill>
                          <a:latin typeface="+mn-lt"/>
                          <a:cs typeface="Times New Roman" pitchFamily="18" charset="0"/>
                        </a:rPr>
                        <a:t>28</a:t>
                      </a:r>
                      <a:endParaRPr kumimoji="1" lang="ja-JP" altLang="en-US" sz="3200" i="0" dirty="0">
                        <a:solidFill>
                          <a:sysClr val="windowText" lastClr="000000"/>
                        </a:solidFill>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2508">
                <a:tc>
                  <a:txBody>
                    <a:bodyPr/>
                    <a:lstStyle/>
                    <a:p>
                      <a:pPr algn="ctr"/>
                      <a:r>
                        <a:rPr kumimoji="1" lang="ja-JP" altLang="en-US" sz="2000" dirty="0" smtClean="0">
                          <a:solidFill>
                            <a:sysClr val="windowText" lastClr="000000"/>
                          </a:solidFill>
                          <a:latin typeface="+mn-lt"/>
                          <a:cs typeface="Times New Roman" pitchFamily="18" charset="0"/>
                        </a:rPr>
                        <a:t>訪問者がソフトを</a:t>
                      </a:r>
                      <a:endParaRPr kumimoji="1" lang="en-US" altLang="ja-JP" sz="2000" dirty="0" smtClean="0">
                        <a:solidFill>
                          <a:sysClr val="windowText" lastClr="000000"/>
                        </a:solidFill>
                        <a:latin typeface="+mn-lt"/>
                        <a:cs typeface="Times New Roman" pitchFamily="18" charset="0"/>
                      </a:endParaRPr>
                    </a:p>
                    <a:p>
                      <a:pPr algn="ctr"/>
                      <a:r>
                        <a:rPr kumimoji="1" lang="ja-JP" altLang="en-US" sz="2000" dirty="0" smtClean="0">
                          <a:solidFill>
                            <a:sysClr val="windowText" lastClr="000000"/>
                          </a:solidFill>
                          <a:latin typeface="+mn-lt"/>
                          <a:cs typeface="Times New Roman" pitchFamily="18" charset="0"/>
                        </a:rPr>
                        <a:t>ダウンロードしなかった</a:t>
                      </a:r>
                      <a:endParaRPr kumimoji="1" lang="ja-JP" altLang="en-US" sz="2000" dirty="0">
                        <a:solidFill>
                          <a:sysClr val="windowText" lastClr="000000"/>
                        </a:solidFill>
                        <a:latin typeface="+mn-lt"/>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kumimoji="1" lang="en-US" altLang="ja-JP" sz="3200" i="0" dirty="0" smtClean="0">
                          <a:solidFill>
                            <a:sysClr val="windowText" lastClr="000000"/>
                          </a:solidFill>
                          <a:latin typeface="+mn-lt"/>
                          <a:cs typeface="Times New Roman" pitchFamily="18" charset="0"/>
                        </a:rPr>
                        <a:t>1757</a:t>
                      </a:r>
                      <a:endParaRPr kumimoji="1" lang="ja-JP" altLang="en-US" sz="3200" i="0" dirty="0">
                        <a:solidFill>
                          <a:sysClr val="windowText" lastClr="000000"/>
                        </a:solidFill>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3200" i="0" dirty="0" smtClean="0">
                          <a:solidFill>
                            <a:sysClr val="windowText" lastClr="000000"/>
                          </a:solidFill>
                          <a:latin typeface="+mn-lt"/>
                          <a:cs typeface="Times New Roman" pitchFamily="18" charset="0"/>
                        </a:rPr>
                        <a:t>210</a:t>
                      </a:r>
                      <a:endParaRPr kumimoji="1" lang="ja-JP" altLang="en-US" sz="3200" i="0" dirty="0">
                        <a:solidFill>
                          <a:sysClr val="windowText" lastClr="000000"/>
                        </a:solidFill>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0" name="テキスト ボックス 9"/>
          <p:cNvSpPr txBox="1"/>
          <p:nvPr/>
        </p:nvSpPr>
        <p:spPr>
          <a:xfrm>
            <a:off x="571472" y="1376362"/>
            <a:ext cx="8602035" cy="1631216"/>
          </a:xfrm>
          <a:prstGeom prst="rect">
            <a:avLst/>
          </a:prstGeom>
          <a:noFill/>
        </p:spPr>
        <p:txBody>
          <a:bodyPr wrap="none" rtlCol="0">
            <a:spAutoFit/>
          </a:bodyPr>
          <a:lstStyle/>
          <a:p>
            <a:r>
              <a:rPr lang="ja-JP" altLang="en-US" sz="2000" dirty="0" smtClean="0"/>
              <a:t>う～～～～ユーザユーザ</a:t>
            </a:r>
            <a:endParaRPr lang="en-US" altLang="ja-JP" sz="2000" dirty="0" smtClean="0"/>
          </a:p>
          <a:p>
            <a:r>
              <a:rPr lang="ja-JP" altLang="en-US" sz="2000" dirty="0" smtClean="0"/>
              <a:t>今 ユーザを求めてデザイン変更をしている僕は高専に通うごく一般的な男の子</a:t>
            </a:r>
            <a:endParaRPr lang="en-US" altLang="ja-JP" sz="2000" dirty="0" smtClean="0"/>
          </a:p>
          <a:p>
            <a:r>
              <a:rPr lang="ja-JP" altLang="en-US" sz="2000" dirty="0" smtClean="0"/>
              <a:t>強いて違うところをあげるとすれば</a:t>
            </a:r>
            <a:r>
              <a:rPr lang="ja-JP" altLang="en-US" sz="2000" b="1" dirty="0" smtClean="0">
                <a:solidFill>
                  <a:srgbClr val="FF0000"/>
                </a:solidFill>
              </a:rPr>
              <a:t>統計学に興味があるってとこかナ</a:t>
            </a:r>
            <a:r>
              <a:rPr lang="en-US" altLang="ja-JP" sz="2000" dirty="0" smtClean="0">
                <a:solidFill>
                  <a:srgbClr val="FF0000"/>
                </a:solidFill>
              </a:rPr>
              <a:t>――</a:t>
            </a:r>
          </a:p>
          <a:p>
            <a:endParaRPr lang="en-US" altLang="ja-JP" sz="2000" dirty="0" smtClean="0"/>
          </a:p>
          <a:p>
            <a:r>
              <a:rPr kumimoji="1" lang="ja-JP" altLang="en-US" sz="2000" dirty="0" smtClean="0"/>
              <a:t>そんなわけで帰りの電車で分割表を作ってみたのだ</a:t>
            </a:r>
            <a:endParaRPr kumimoji="1" lang="en-US" altLang="ja-JP" sz="2000" dirty="0" smtClean="0"/>
          </a:p>
        </p:txBody>
      </p:sp>
      <p:sp>
        <p:nvSpPr>
          <p:cNvPr id="11" name="テキスト ボックス 10"/>
          <p:cNvSpPr txBox="1"/>
          <p:nvPr/>
        </p:nvSpPr>
        <p:spPr>
          <a:xfrm>
            <a:off x="214282" y="5715016"/>
            <a:ext cx="7407797" cy="400110"/>
          </a:xfrm>
          <a:prstGeom prst="rect">
            <a:avLst/>
          </a:prstGeom>
          <a:noFill/>
        </p:spPr>
        <p:txBody>
          <a:bodyPr wrap="none" rtlCol="0">
            <a:spAutoFit/>
          </a:bodyPr>
          <a:lstStyle/>
          <a:p>
            <a:r>
              <a:rPr kumimoji="1" lang="ja-JP" altLang="en-US" sz="2000" dirty="0" smtClean="0">
                <a:solidFill>
                  <a:schemeClr val="tx2"/>
                </a:solidFill>
              </a:rPr>
              <a:t>このとき、旧デザインより新デザインの方が有効であるといえるか？</a:t>
            </a:r>
            <a:endParaRPr kumimoji="1" lang="en-US" altLang="ja-JP" sz="2000" dirty="0" smtClean="0">
              <a:solidFill>
                <a:schemeClr val="tx2"/>
              </a:solidFill>
            </a:endParaRPr>
          </a:p>
        </p:txBody>
      </p:sp>
      <p:sp>
        <p:nvSpPr>
          <p:cNvPr id="12" name="テキスト ボックス 11"/>
          <p:cNvSpPr txBox="1"/>
          <p:nvPr/>
        </p:nvSpPr>
        <p:spPr>
          <a:xfrm>
            <a:off x="214282" y="814312"/>
            <a:ext cx="5715026" cy="400110"/>
          </a:xfrm>
          <a:prstGeom prst="rect">
            <a:avLst/>
          </a:prstGeom>
          <a:noFill/>
        </p:spPr>
        <p:txBody>
          <a:bodyPr wrap="none" rtlCol="0">
            <a:spAutoFit/>
          </a:bodyPr>
          <a:lstStyle/>
          <a:p>
            <a:r>
              <a:rPr lang="ja-JP" altLang="en-US" sz="2000" dirty="0" smtClean="0">
                <a:solidFill>
                  <a:schemeClr val="tx2"/>
                </a:solidFill>
              </a:rPr>
              <a:t>次のシチュエーションに対し、以下の問いに答えよ。</a:t>
            </a:r>
            <a:endParaRPr kumimoji="1" lang="en-US" altLang="ja-JP" sz="2000" dirty="0" smtClean="0">
              <a:solidFill>
                <a:schemeClr val="tx2"/>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85818" y="1500174"/>
            <a:ext cx="3843168" cy="646331"/>
          </a:xfrm>
          <a:prstGeom prst="rect">
            <a:avLst/>
          </a:prstGeom>
          <a:noFill/>
        </p:spPr>
        <p:txBody>
          <a:bodyPr wrap="none" rtlCol="0">
            <a:spAutoFit/>
          </a:bodyPr>
          <a:lstStyle/>
          <a:p>
            <a:r>
              <a:rPr lang="en-US" altLang="ja-JP" dirty="0" smtClean="0"/>
              <a:t>$ r</a:t>
            </a:r>
            <a:endParaRPr kumimoji="1" lang="en-US" altLang="ja-JP" dirty="0" smtClean="0"/>
          </a:p>
          <a:p>
            <a:r>
              <a:rPr kumimoji="1" lang="en-US" altLang="ja-JP" dirty="0" smtClean="0"/>
              <a:t>&gt; </a:t>
            </a:r>
            <a:r>
              <a:rPr kumimoji="1" lang="en-US" altLang="ja-JP" dirty="0" err="1" smtClean="0"/>
              <a:t>fisher.test</a:t>
            </a:r>
            <a:r>
              <a:rPr kumimoji="1" lang="en-US" altLang="ja-JP" dirty="0" smtClean="0"/>
              <a:t>(c(</a:t>
            </a:r>
            <a:r>
              <a:rPr kumimoji="1" lang="en-US" altLang="ja-JP" b="1" dirty="0" smtClean="0"/>
              <a:t>120, 1757, 28, 210</a:t>
            </a:r>
            <a:r>
              <a:rPr kumimoji="1" lang="en-US" altLang="ja-JP" dirty="0" smtClean="0"/>
              <a:t>), 2, 2)</a:t>
            </a:r>
            <a:endParaRPr kumimoji="1" lang="ja-JP" altLang="en-US" dirty="0"/>
          </a:p>
        </p:txBody>
      </p:sp>
      <p:sp>
        <p:nvSpPr>
          <p:cNvPr id="5" name="正方形/長方形 4"/>
          <p:cNvSpPr/>
          <p:nvPr/>
        </p:nvSpPr>
        <p:spPr>
          <a:xfrm>
            <a:off x="785818" y="2214554"/>
            <a:ext cx="4572000" cy="3170099"/>
          </a:xfrm>
          <a:prstGeom prst="rect">
            <a:avLst/>
          </a:prstGeom>
        </p:spPr>
        <p:txBody>
          <a:bodyPr>
            <a:spAutoFit/>
          </a:bodyPr>
          <a:lstStyle/>
          <a:p>
            <a:r>
              <a:rPr lang="en-US" altLang="ja-JP" dirty="0" smtClean="0"/>
              <a:t>	Fisher's Exact Test for Count Data</a:t>
            </a:r>
          </a:p>
          <a:p>
            <a:endParaRPr lang="en-US" altLang="ja-JP" dirty="0" smtClean="0"/>
          </a:p>
          <a:p>
            <a:r>
              <a:rPr lang="en-US" altLang="ja-JP" dirty="0" smtClean="0"/>
              <a:t>data:  matrix(c(120, 1757, 25, 210), 2, 2) </a:t>
            </a:r>
          </a:p>
          <a:p>
            <a:r>
              <a:rPr lang="en-US" altLang="ja-JP" dirty="0" smtClean="0"/>
              <a:t>p-value = </a:t>
            </a:r>
            <a:r>
              <a:rPr lang="en-US" altLang="ja-JP" sz="2000" b="1" dirty="0" smtClean="0">
                <a:solidFill>
                  <a:srgbClr val="FF0000"/>
                </a:solidFill>
              </a:rPr>
              <a:t>0.01972</a:t>
            </a:r>
            <a:endParaRPr lang="en-US" altLang="ja-JP" b="1" dirty="0" smtClean="0">
              <a:solidFill>
                <a:srgbClr val="FF0000"/>
              </a:solidFill>
            </a:endParaRPr>
          </a:p>
          <a:p>
            <a:r>
              <a:rPr lang="en-US" altLang="ja-JP" dirty="0" smtClean="0"/>
              <a:t>alternative hypothesis: true odds ratio is not equal to 1 </a:t>
            </a:r>
          </a:p>
          <a:p>
            <a:r>
              <a:rPr lang="en-US" altLang="ja-JP" dirty="0" smtClean="0"/>
              <a:t>95 percent confidence interval:</a:t>
            </a:r>
          </a:p>
          <a:p>
            <a:r>
              <a:rPr lang="en-US" altLang="ja-JP" dirty="0" smtClean="0"/>
              <a:t> 0.3605893 0.9440039 </a:t>
            </a:r>
          </a:p>
          <a:p>
            <a:r>
              <a:rPr lang="en-US" altLang="ja-JP" dirty="0" smtClean="0"/>
              <a:t>sample estimates:</a:t>
            </a:r>
          </a:p>
          <a:p>
            <a:r>
              <a:rPr lang="en-US" altLang="ja-JP" dirty="0" smtClean="0"/>
              <a:t>odds ratio </a:t>
            </a:r>
          </a:p>
          <a:p>
            <a:r>
              <a:rPr lang="en-US" altLang="ja-JP" dirty="0" smtClean="0"/>
              <a:t> 0.5738868 </a:t>
            </a:r>
            <a:endParaRPr lang="en-US" altLang="ja-JP" dirty="0"/>
          </a:p>
        </p:txBody>
      </p:sp>
      <p:sp>
        <p:nvSpPr>
          <p:cNvPr id="6" name="テキスト ボックス 5"/>
          <p:cNvSpPr txBox="1"/>
          <p:nvPr/>
        </p:nvSpPr>
        <p:spPr>
          <a:xfrm>
            <a:off x="285720" y="285728"/>
            <a:ext cx="902811" cy="523220"/>
          </a:xfrm>
          <a:prstGeom prst="rect">
            <a:avLst/>
          </a:prstGeom>
          <a:noFill/>
        </p:spPr>
        <p:txBody>
          <a:bodyPr wrap="none" rtlCol="0">
            <a:spAutoFit/>
          </a:bodyPr>
          <a:lstStyle/>
          <a:p>
            <a:r>
              <a:rPr lang="ja-JP" altLang="en-US" sz="2800" dirty="0" smtClean="0">
                <a:latin typeface="Arial" pitchFamily="34" charset="0"/>
                <a:ea typeface="HG創英角ｺﾞｼｯｸUB" pitchFamily="49" charset="-128"/>
                <a:cs typeface="Arial" pitchFamily="34" charset="0"/>
              </a:rPr>
              <a:t>答え</a:t>
            </a:r>
            <a:endParaRPr lang="en-US" altLang="ja-JP" sz="2800" dirty="0" smtClean="0">
              <a:latin typeface="Arial" pitchFamily="34" charset="0"/>
              <a:ea typeface="HG創英角ｺﾞｼｯｸUB" pitchFamily="49" charset="-128"/>
              <a:cs typeface="Arial" pitchFamily="34" charset="0"/>
            </a:endParaRPr>
          </a:p>
        </p:txBody>
      </p:sp>
      <p:sp>
        <p:nvSpPr>
          <p:cNvPr id="7" name="テキスト ボックス 6"/>
          <p:cNvSpPr txBox="1"/>
          <p:nvPr/>
        </p:nvSpPr>
        <p:spPr>
          <a:xfrm>
            <a:off x="571472" y="928670"/>
            <a:ext cx="1638590" cy="461665"/>
          </a:xfrm>
          <a:prstGeom prst="rect">
            <a:avLst/>
          </a:prstGeom>
          <a:noFill/>
        </p:spPr>
        <p:txBody>
          <a:bodyPr wrap="none" rtlCol="0">
            <a:spAutoFit/>
          </a:bodyPr>
          <a:lstStyle/>
          <a:p>
            <a:r>
              <a:rPr lang="en-US" altLang="ja-JP" sz="2400" dirty="0" smtClean="0">
                <a:latin typeface="Arial" pitchFamily="34" charset="0"/>
                <a:ea typeface="HG創英角ｺﾞｼｯｸUB" pitchFamily="49" charset="-128"/>
                <a:cs typeface="Arial" pitchFamily="34" charset="0"/>
              </a:rPr>
              <a:t>R</a:t>
            </a:r>
            <a:r>
              <a:rPr lang="ja-JP" altLang="en-US" sz="2400" dirty="0" err="1" smtClean="0">
                <a:latin typeface="Arial" pitchFamily="34" charset="0"/>
                <a:ea typeface="HG創英角ｺﾞｼｯｸUB" pitchFamily="49" charset="-128"/>
                <a:cs typeface="Arial" pitchFamily="34" charset="0"/>
              </a:rPr>
              <a:t>での</a:t>
            </a:r>
            <a:r>
              <a:rPr lang="ja-JP" altLang="en-US" sz="2400" dirty="0" smtClean="0">
                <a:latin typeface="Arial" pitchFamily="34" charset="0"/>
                <a:ea typeface="HG創英角ｺﾞｼｯｸUB" pitchFamily="49" charset="-128"/>
                <a:cs typeface="Arial" pitchFamily="34" charset="0"/>
              </a:rPr>
              <a:t>計算</a:t>
            </a:r>
            <a:endParaRPr lang="en-US" altLang="ja-JP" sz="2400" dirty="0" smtClean="0">
              <a:latin typeface="Arial" pitchFamily="34" charset="0"/>
              <a:ea typeface="HG創英角ｺﾞｼｯｸUB" pitchFamily="49" charset="-128"/>
              <a:cs typeface="Arial" pitchFamily="34" charset="0"/>
            </a:endParaRPr>
          </a:p>
        </p:txBody>
      </p:sp>
      <p:sp>
        <p:nvSpPr>
          <p:cNvPr id="8" name="テキスト ボックス 7"/>
          <p:cNvSpPr txBox="1"/>
          <p:nvPr/>
        </p:nvSpPr>
        <p:spPr>
          <a:xfrm>
            <a:off x="357158" y="5500702"/>
            <a:ext cx="8768747" cy="1200329"/>
          </a:xfrm>
          <a:prstGeom prst="rect">
            <a:avLst/>
          </a:prstGeom>
          <a:noFill/>
          <a:ln>
            <a:noFill/>
          </a:ln>
        </p:spPr>
        <p:txBody>
          <a:bodyPr wrap="none" rtlCol="0">
            <a:spAutoFit/>
          </a:bodyPr>
          <a:lstStyle/>
          <a:p>
            <a:r>
              <a:rPr lang="en-US" altLang="ja-JP" sz="2400" dirty="0" smtClean="0">
                <a:ea typeface="HGSｺﾞｼｯｸM" pitchFamily="50" charset="-128"/>
                <a:cs typeface="Arial" pitchFamily="34" charset="0"/>
              </a:rPr>
              <a:t>0.01972 &lt; 5% </a:t>
            </a:r>
            <a:r>
              <a:rPr lang="ja-JP" altLang="en-US" sz="2400" dirty="0" smtClean="0">
                <a:ea typeface="HGSｺﾞｼｯｸM" pitchFamily="50" charset="-128"/>
                <a:cs typeface="Arial" pitchFamily="34" charset="0"/>
              </a:rPr>
              <a:t>なので、</a:t>
            </a:r>
            <a:r>
              <a:rPr lang="en-US" altLang="ja-JP" sz="2400" dirty="0" smtClean="0">
                <a:ea typeface="HGSｺﾞｼｯｸM" pitchFamily="50" charset="-128"/>
                <a:cs typeface="Arial" pitchFamily="34" charset="0"/>
              </a:rPr>
              <a:t>5%</a:t>
            </a:r>
            <a:r>
              <a:rPr lang="ja-JP" altLang="en-US" sz="2400" dirty="0" smtClean="0">
                <a:ea typeface="HGSｺﾞｼｯｸM" pitchFamily="50" charset="-128"/>
                <a:cs typeface="Arial" pitchFamily="34" charset="0"/>
              </a:rPr>
              <a:t>の危険度で帰無仮説</a:t>
            </a:r>
            <a:r>
              <a:rPr lang="ja-JP" altLang="en-US" sz="2400" dirty="0" smtClean="0">
                <a:solidFill>
                  <a:schemeClr val="bg1">
                    <a:lumMod val="50000"/>
                  </a:schemeClr>
                </a:solidFill>
                <a:ea typeface="HGSｺﾞｼｯｸM" pitchFamily="50" charset="-128"/>
                <a:cs typeface="Arial" pitchFamily="34" charset="0"/>
              </a:rPr>
              <a:t>（新しいデザイン</a:t>
            </a:r>
            <a:endParaRPr lang="en-US" altLang="ja-JP" sz="2400" dirty="0" smtClean="0">
              <a:solidFill>
                <a:schemeClr val="bg1">
                  <a:lumMod val="50000"/>
                </a:schemeClr>
              </a:solidFill>
              <a:ea typeface="HGSｺﾞｼｯｸM" pitchFamily="50" charset="-128"/>
              <a:cs typeface="Arial" pitchFamily="34" charset="0"/>
            </a:endParaRPr>
          </a:p>
          <a:p>
            <a:r>
              <a:rPr lang="ja-JP" altLang="en-US" sz="2400" dirty="0" smtClean="0">
                <a:solidFill>
                  <a:schemeClr val="bg1">
                    <a:lumMod val="50000"/>
                  </a:schemeClr>
                </a:solidFill>
                <a:ea typeface="HGSｺﾞｼｯｸM" pitchFamily="50" charset="-128"/>
                <a:cs typeface="Arial" pitchFamily="34" charset="0"/>
              </a:rPr>
              <a:t>は旧デザインより有効とはいえない）</a:t>
            </a:r>
            <a:r>
              <a:rPr lang="ja-JP" altLang="en-US" sz="2400" dirty="0" smtClean="0">
                <a:ea typeface="HGSｺﾞｼｯｸM" pitchFamily="50" charset="-128"/>
                <a:cs typeface="Arial" pitchFamily="34" charset="0"/>
              </a:rPr>
              <a:t>は棄却される</a:t>
            </a:r>
            <a:endParaRPr lang="en-US" altLang="ja-JP" sz="2400" dirty="0" smtClean="0">
              <a:ea typeface="HGSｺﾞｼｯｸM" pitchFamily="50" charset="-128"/>
              <a:cs typeface="Arial" pitchFamily="34" charset="0"/>
            </a:endParaRPr>
          </a:p>
          <a:p>
            <a:r>
              <a:rPr lang="ja-JP" altLang="en-US" sz="2400" dirty="0" smtClean="0">
                <a:ea typeface="HGSｺﾞｼｯｸM" pitchFamily="50" charset="-128"/>
                <a:cs typeface="Arial" pitchFamily="34" charset="0"/>
              </a:rPr>
              <a:t>＝</a:t>
            </a:r>
            <a:r>
              <a:rPr lang="ja-JP" altLang="en-US" sz="2400" dirty="0" smtClean="0">
                <a:solidFill>
                  <a:srgbClr val="FF0000"/>
                </a:solidFill>
                <a:latin typeface="HGP創英角ｺﾞｼｯｸUB" pitchFamily="50" charset="-128"/>
                <a:ea typeface="HGP創英角ｺﾞｼｯｸUB" pitchFamily="50" charset="-128"/>
                <a:cs typeface="Arial" pitchFamily="34" charset="0"/>
              </a:rPr>
              <a:t>新デザイン</a:t>
            </a:r>
            <a:r>
              <a:rPr lang="en-US" altLang="ja-JP" sz="2400" dirty="0" smtClean="0">
                <a:solidFill>
                  <a:srgbClr val="FF0000"/>
                </a:solidFill>
                <a:latin typeface="HGP創英角ｺﾞｼｯｸUB" pitchFamily="50" charset="-128"/>
                <a:ea typeface="HGP創英角ｺﾞｼｯｸUB" pitchFamily="50" charset="-128"/>
                <a:cs typeface="Arial" pitchFamily="34" charset="0"/>
              </a:rPr>
              <a:t> </a:t>
            </a:r>
            <a:r>
              <a:rPr lang="ja-JP" altLang="en-US" sz="2400" dirty="0" smtClean="0">
                <a:solidFill>
                  <a:srgbClr val="FF0000"/>
                </a:solidFill>
                <a:latin typeface="HGP創英角ｺﾞｼｯｸUB" pitchFamily="50" charset="-128"/>
                <a:ea typeface="HGP創英角ｺﾞｼｯｸUB" pitchFamily="50" charset="-128"/>
                <a:cs typeface="Arial" pitchFamily="34" charset="0"/>
              </a:rPr>
              <a:t>の方が効果が高い！</a:t>
            </a:r>
            <a:endParaRPr lang="en-US" altLang="ja-JP" sz="2400" dirty="0" smtClean="0">
              <a:solidFill>
                <a:srgbClr val="FF0000"/>
              </a:solidFill>
              <a:latin typeface="HGP創英角ｺﾞｼｯｸUB" pitchFamily="50" charset="-128"/>
              <a:ea typeface="HGP創英角ｺﾞｼｯｸUB" pitchFamily="50" charset="-128"/>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WaveMaster 解波新書"/>
          <p:cNvPicPr>
            <a:picLocks noChangeAspect="1" noChangeArrowheads="1"/>
          </p:cNvPicPr>
          <p:nvPr/>
        </p:nvPicPr>
        <p:blipFill>
          <a:blip r:embed="rId2"/>
          <a:srcRect/>
          <a:stretch>
            <a:fillRect/>
          </a:stretch>
        </p:blipFill>
        <p:spPr bwMode="auto">
          <a:xfrm>
            <a:off x="571472" y="2768198"/>
            <a:ext cx="3214710" cy="803678"/>
          </a:xfrm>
          <a:prstGeom prst="rect">
            <a:avLst/>
          </a:prstGeom>
          <a:noFill/>
        </p:spPr>
      </p:pic>
      <p:pic>
        <p:nvPicPr>
          <p:cNvPr id="74755" name="Picture 3"/>
          <p:cNvPicPr>
            <a:picLocks noChangeAspect="1" noChangeArrowheads="1"/>
          </p:cNvPicPr>
          <p:nvPr/>
        </p:nvPicPr>
        <p:blipFill>
          <a:blip r:embed="rId3"/>
          <a:srcRect/>
          <a:stretch>
            <a:fillRect/>
          </a:stretch>
        </p:blipFill>
        <p:spPr bwMode="auto">
          <a:xfrm>
            <a:off x="4214810" y="1785926"/>
            <a:ext cx="4588158" cy="3357586"/>
          </a:xfrm>
          <a:prstGeom prst="rect">
            <a:avLst/>
          </a:prstGeom>
          <a:noFill/>
          <a:ln w="9525">
            <a:noFill/>
            <a:miter lim="800000"/>
            <a:headEnd/>
            <a:tailEnd/>
          </a:ln>
          <a:effectLst/>
        </p:spPr>
      </p:pic>
      <p:sp>
        <p:nvSpPr>
          <p:cNvPr id="13" name="テキスト ボックス 12"/>
          <p:cNvSpPr txBox="1"/>
          <p:nvPr/>
        </p:nvSpPr>
        <p:spPr>
          <a:xfrm>
            <a:off x="500034" y="5557738"/>
            <a:ext cx="6029407" cy="400110"/>
          </a:xfrm>
          <a:prstGeom prst="rect">
            <a:avLst/>
          </a:prstGeom>
          <a:noFill/>
        </p:spPr>
        <p:txBody>
          <a:bodyPr wrap="none" rtlCol="0">
            <a:spAutoFit/>
          </a:bodyPr>
          <a:lstStyle/>
          <a:p>
            <a:r>
              <a:rPr lang="ja-JP" altLang="en-US" sz="2000" dirty="0" smtClean="0">
                <a:latin typeface="Arial" pitchFamily="34" charset="0"/>
                <a:ea typeface="HGP創英角ｺﾞｼｯｸUB" pitchFamily="50" charset="-128"/>
                <a:cs typeface="Arial" pitchFamily="34" charset="0"/>
              </a:rPr>
              <a:t>中高生</a:t>
            </a:r>
            <a:r>
              <a:rPr lang="en-US" altLang="ja-JP" sz="2000" dirty="0" smtClean="0">
                <a:latin typeface="Arial" pitchFamily="34" charset="0"/>
                <a:ea typeface="HGP創英角ｺﾞｼｯｸUB" pitchFamily="50" charset="-128"/>
                <a:cs typeface="Arial" pitchFamily="34" charset="0"/>
              </a:rPr>
              <a:t>Web</a:t>
            </a:r>
            <a:r>
              <a:rPr lang="ja-JP" altLang="en-US" sz="2000" dirty="0" smtClean="0">
                <a:latin typeface="Arial" pitchFamily="34" charset="0"/>
                <a:ea typeface="HGP創英角ｺﾞｼｯｸUB" pitchFamily="50" charset="-128"/>
                <a:cs typeface="Arial" pitchFamily="34" charset="0"/>
              </a:rPr>
              <a:t>教材コンテスト</a:t>
            </a:r>
            <a:r>
              <a:rPr lang="en-US" altLang="ja-JP" sz="2000" dirty="0" err="1" smtClean="0">
                <a:latin typeface="Arial" pitchFamily="34" charset="0"/>
                <a:ea typeface="HGP創英角ｺﾞｼｯｸUB" pitchFamily="50" charset="-128"/>
                <a:cs typeface="Arial" pitchFamily="34" charset="0"/>
              </a:rPr>
              <a:t>ThinkQuest</a:t>
            </a:r>
            <a:r>
              <a:rPr lang="ja-JP" altLang="en-US" sz="2000" dirty="0" smtClean="0">
                <a:latin typeface="Arial" pitchFamily="34" charset="0"/>
                <a:ea typeface="HGP創英角ｺﾞｼｯｸUB" pitchFamily="50" charset="-128"/>
                <a:cs typeface="Arial" pitchFamily="34" charset="0"/>
              </a:rPr>
              <a:t>最優秀賞　受賞</a:t>
            </a:r>
            <a:endParaRPr lang="en-US" altLang="ja-JP" sz="2000" dirty="0" smtClean="0">
              <a:latin typeface="Arial" pitchFamily="34" charset="0"/>
              <a:ea typeface="HGP創英角ｺﾞｼｯｸUB" pitchFamily="50" charset="-128"/>
              <a:cs typeface="Arial" pitchFamily="34" charset="0"/>
            </a:endParaRPr>
          </a:p>
        </p:txBody>
      </p:sp>
      <p:sp>
        <p:nvSpPr>
          <p:cNvPr id="14" name="テキスト ボックス 13"/>
          <p:cNvSpPr txBox="1"/>
          <p:nvPr/>
        </p:nvSpPr>
        <p:spPr>
          <a:xfrm>
            <a:off x="500034" y="6029286"/>
            <a:ext cx="3005951" cy="400110"/>
          </a:xfrm>
          <a:prstGeom prst="rect">
            <a:avLst/>
          </a:prstGeom>
          <a:noFill/>
        </p:spPr>
        <p:txBody>
          <a:bodyPr wrap="none" rtlCol="0">
            <a:spAutoFit/>
          </a:bodyPr>
          <a:lstStyle/>
          <a:p>
            <a:r>
              <a:rPr lang="ja-JP" altLang="en-US" sz="2000" dirty="0" smtClean="0">
                <a:latin typeface="Arial" pitchFamily="34" charset="0"/>
                <a:ea typeface="HGP創英角ｺﾞｼｯｸUB" pitchFamily="50" charset="-128"/>
                <a:cs typeface="Arial" pitchFamily="34" charset="0"/>
              </a:rPr>
              <a:t>文部科学大臣奨励賞受賞</a:t>
            </a:r>
            <a:endParaRPr lang="en-US" altLang="ja-JP" sz="2000" dirty="0" smtClean="0">
              <a:latin typeface="Arial" pitchFamily="34" charset="0"/>
              <a:ea typeface="HGP創英角ｺﾞｼｯｸUB" pitchFamily="50" charset="-128"/>
              <a:cs typeface="Arial" pitchFamily="34" charset="0"/>
            </a:endParaRPr>
          </a:p>
        </p:txBody>
      </p:sp>
      <p:sp>
        <p:nvSpPr>
          <p:cNvPr id="15" name="テキスト ボックス 14"/>
          <p:cNvSpPr txBox="1"/>
          <p:nvPr/>
        </p:nvSpPr>
        <p:spPr>
          <a:xfrm>
            <a:off x="500034" y="1142984"/>
            <a:ext cx="2747868" cy="461665"/>
          </a:xfrm>
          <a:prstGeom prst="rect">
            <a:avLst/>
          </a:prstGeom>
          <a:noFill/>
        </p:spPr>
        <p:txBody>
          <a:bodyPr wrap="none" rtlCol="0">
            <a:spAutoFit/>
          </a:bodyPr>
          <a:lstStyle/>
          <a:p>
            <a:r>
              <a:rPr lang="ja-JP" altLang="en-US" sz="2400" dirty="0" smtClean="0">
                <a:latin typeface="Arial" pitchFamily="34" charset="0"/>
                <a:ea typeface="HGP創英角ｺﾞｼｯｸUB" pitchFamily="50" charset="-128"/>
                <a:cs typeface="Arial" pitchFamily="34" charset="0"/>
              </a:rPr>
              <a:t>高専２年　</a:t>
            </a:r>
            <a:r>
              <a:rPr lang="en-US" altLang="ja-JP" sz="2400" dirty="0" smtClean="0">
                <a:latin typeface="Arial" pitchFamily="34" charset="0"/>
                <a:ea typeface="HGP創英角ｺﾞｼｯｸUB" pitchFamily="50" charset="-128"/>
                <a:cs typeface="Arial" pitchFamily="34" charset="0"/>
              </a:rPr>
              <a:t>(2004</a:t>
            </a:r>
            <a:r>
              <a:rPr lang="ja-JP" altLang="en-US" sz="2400" dirty="0" smtClean="0">
                <a:latin typeface="HGSｺﾞｼｯｸM" pitchFamily="50" charset="-128"/>
                <a:ea typeface="HGSｺﾞｼｯｸM" pitchFamily="50" charset="-128"/>
                <a:cs typeface="Arial" pitchFamily="34" charset="0"/>
              </a:rPr>
              <a:t>年</a:t>
            </a:r>
            <a:r>
              <a:rPr lang="en-US" altLang="ja-JP" sz="2400" dirty="0" smtClean="0">
                <a:latin typeface="Arial" pitchFamily="34" charset="0"/>
                <a:ea typeface="HGSｺﾞｼｯｸM" pitchFamily="50" charset="-128"/>
                <a:cs typeface="Arial" pitchFamily="34" charset="0"/>
              </a:rPr>
              <a:t>)</a:t>
            </a:r>
          </a:p>
        </p:txBody>
      </p:sp>
      <p:sp>
        <p:nvSpPr>
          <p:cNvPr id="17" name="テキスト ボックス 16"/>
          <p:cNvSpPr txBox="1"/>
          <p:nvPr/>
        </p:nvSpPr>
        <p:spPr>
          <a:xfrm>
            <a:off x="3198181" y="285728"/>
            <a:ext cx="2659703" cy="523220"/>
          </a:xfrm>
          <a:prstGeom prst="rect">
            <a:avLst/>
          </a:prstGeom>
          <a:noFill/>
        </p:spPr>
        <p:txBody>
          <a:bodyPr wrap="none" rtlCol="0">
            <a:spAutoFit/>
          </a:bodyPr>
          <a:lstStyle/>
          <a:p>
            <a:pPr algn="ctr"/>
            <a:r>
              <a:rPr lang="ja-JP" altLang="en-US" sz="2800" dirty="0" smtClean="0">
                <a:latin typeface="HGP創英角ｺﾞｼｯｸUB" pitchFamily="50" charset="-128"/>
                <a:ea typeface="HGP創英角ｺﾞｼｯｸUB" pitchFamily="50" charset="-128"/>
              </a:rPr>
              <a:t>過去のプロダクト</a:t>
            </a:r>
            <a:endParaRPr lang="en-US" altLang="ja-JP" sz="2800" dirty="0" smtClean="0">
              <a:latin typeface="HGP創英角ｺﾞｼｯｸUB" pitchFamily="50" charset="-128"/>
              <a:ea typeface="HGP創英角ｺﾞｼｯｸUB" pitchFamily="50"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192.168.1.2\dropbox\Photos\fisher.png"/>
          <p:cNvPicPr>
            <a:picLocks noChangeAspect="1" noChangeArrowheads="1"/>
          </p:cNvPicPr>
          <p:nvPr/>
        </p:nvPicPr>
        <p:blipFill>
          <a:blip r:embed="rId2"/>
          <a:srcRect/>
          <a:stretch>
            <a:fillRect/>
          </a:stretch>
        </p:blipFill>
        <p:spPr bwMode="auto">
          <a:xfrm>
            <a:off x="428596" y="295299"/>
            <a:ext cx="8420100" cy="6562725"/>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881620" y="285728"/>
            <a:ext cx="1261884" cy="523220"/>
          </a:xfrm>
          <a:prstGeom prst="rect">
            <a:avLst/>
          </a:prstGeom>
          <a:noFill/>
        </p:spPr>
        <p:txBody>
          <a:bodyPr wrap="none" rtlCol="0">
            <a:spAutoFit/>
          </a:bodyPr>
          <a:lstStyle/>
          <a:p>
            <a:r>
              <a:rPr lang="ja-JP" altLang="en-US" sz="2800" dirty="0" smtClean="0">
                <a:latin typeface="Arial" pitchFamily="34" charset="0"/>
                <a:ea typeface="HG創英角ｺﾞｼｯｸUB" pitchFamily="49" charset="-128"/>
                <a:cs typeface="Arial" pitchFamily="34" charset="0"/>
              </a:rPr>
              <a:t>まとめ</a:t>
            </a:r>
            <a:endParaRPr lang="en-US" altLang="ja-JP" sz="2800" dirty="0" smtClean="0">
              <a:latin typeface="Arial" pitchFamily="34" charset="0"/>
              <a:ea typeface="HG創英角ｺﾞｼｯｸUB" pitchFamily="49" charset="-128"/>
              <a:cs typeface="Arial" pitchFamily="34" charset="0"/>
            </a:endParaRPr>
          </a:p>
        </p:txBody>
      </p:sp>
      <p:sp>
        <p:nvSpPr>
          <p:cNvPr id="5" name="正方形/長方形 4"/>
          <p:cNvSpPr/>
          <p:nvPr/>
        </p:nvSpPr>
        <p:spPr>
          <a:xfrm>
            <a:off x="500034" y="1285860"/>
            <a:ext cx="6032421" cy="830997"/>
          </a:xfrm>
          <a:prstGeom prst="rect">
            <a:avLst/>
          </a:prstGeom>
        </p:spPr>
        <p:txBody>
          <a:bodyPr wrap="none">
            <a:spAutoFit/>
          </a:bodyPr>
          <a:lstStyle/>
          <a:p>
            <a:r>
              <a:rPr lang="ja-JP" altLang="en-US" sz="2400" dirty="0" smtClean="0">
                <a:latin typeface="HG創英角ｺﾞｼｯｸUB" pitchFamily="49" charset="-128"/>
                <a:ea typeface="HG創英角ｺﾞｼｯｸUB" pitchFamily="49" charset="-128"/>
              </a:rPr>
              <a:t>自分の期待する情報を探しても無意味。</a:t>
            </a:r>
            <a:endParaRPr lang="en-US" altLang="ja-JP" sz="2400" dirty="0" smtClean="0">
              <a:latin typeface="HG創英角ｺﾞｼｯｸUB" pitchFamily="49" charset="-128"/>
              <a:ea typeface="HG創英角ｺﾞｼｯｸUB" pitchFamily="49" charset="-128"/>
            </a:endParaRPr>
          </a:p>
          <a:p>
            <a:r>
              <a:rPr lang="ja-JP" altLang="en-US" sz="2400" dirty="0" smtClean="0">
                <a:latin typeface="HG創英角ｺﾞｼｯｸUB" pitchFamily="49" charset="-128"/>
                <a:ea typeface="HG創英角ｺﾞｼｯｸUB" pitchFamily="49" charset="-128"/>
              </a:rPr>
              <a:t>常に「意外性のある情報」を収集すること</a:t>
            </a:r>
            <a:endParaRPr lang="en-US" altLang="ja-JP" sz="2400" dirty="0" smtClean="0">
              <a:latin typeface="HG創英角ｺﾞｼｯｸUB" pitchFamily="49" charset="-128"/>
              <a:ea typeface="HG創英角ｺﾞｼｯｸUB" pitchFamily="49" charset="-128"/>
            </a:endParaRPr>
          </a:p>
        </p:txBody>
      </p:sp>
      <p:sp>
        <p:nvSpPr>
          <p:cNvPr id="6" name="正方形/長方形 5"/>
          <p:cNvSpPr/>
          <p:nvPr/>
        </p:nvSpPr>
        <p:spPr>
          <a:xfrm>
            <a:off x="500034" y="3286124"/>
            <a:ext cx="2646878" cy="461665"/>
          </a:xfrm>
          <a:prstGeom prst="rect">
            <a:avLst/>
          </a:prstGeom>
        </p:spPr>
        <p:txBody>
          <a:bodyPr wrap="none">
            <a:spAutoFit/>
          </a:bodyPr>
          <a:lstStyle/>
          <a:p>
            <a:r>
              <a:rPr lang="ja-JP" altLang="en-US" sz="2400" dirty="0" smtClean="0">
                <a:latin typeface="HG創英角ｺﾞｼｯｸUB" pitchFamily="49" charset="-128"/>
                <a:ea typeface="HG創英角ｺﾞｼｯｸUB" pitchFamily="49" charset="-128"/>
              </a:rPr>
              <a:t>図書館を活用する</a:t>
            </a:r>
            <a:endParaRPr lang="en-US" altLang="ja-JP" sz="2400" dirty="0" smtClean="0">
              <a:latin typeface="HG創英角ｺﾞｼｯｸUB" pitchFamily="49" charset="-128"/>
              <a:ea typeface="HG創英角ｺﾞｼｯｸUB" pitchFamily="49" charset="-128"/>
            </a:endParaRPr>
          </a:p>
        </p:txBody>
      </p:sp>
      <p:sp>
        <p:nvSpPr>
          <p:cNvPr id="7" name="正方形/長方形 6"/>
          <p:cNvSpPr/>
          <p:nvPr/>
        </p:nvSpPr>
        <p:spPr>
          <a:xfrm>
            <a:off x="500034" y="4071942"/>
            <a:ext cx="4801314" cy="461665"/>
          </a:xfrm>
          <a:prstGeom prst="rect">
            <a:avLst/>
          </a:prstGeom>
        </p:spPr>
        <p:txBody>
          <a:bodyPr wrap="none">
            <a:spAutoFit/>
          </a:bodyPr>
          <a:lstStyle/>
          <a:p>
            <a:r>
              <a:rPr lang="ja-JP" altLang="en-US" sz="2400" dirty="0" smtClean="0">
                <a:latin typeface="HG創英角ｺﾞｼｯｸUB" pitchFamily="49" charset="-128"/>
                <a:ea typeface="HG創英角ｺﾞｼｯｸUB" pitchFamily="49" charset="-128"/>
              </a:rPr>
              <a:t>クローラを作ってリサーチを行う</a:t>
            </a:r>
            <a:endParaRPr lang="en-US" altLang="ja-JP" sz="2400" dirty="0" smtClean="0">
              <a:latin typeface="HG創英角ｺﾞｼｯｸUB" pitchFamily="49" charset="-128"/>
              <a:ea typeface="HG創英角ｺﾞｼｯｸUB" pitchFamily="49" charset="-128"/>
            </a:endParaRPr>
          </a:p>
        </p:txBody>
      </p:sp>
      <p:sp>
        <p:nvSpPr>
          <p:cNvPr id="8" name="正方形/長方形 7"/>
          <p:cNvSpPr/>
          <p:nvPr/>
        </p:nvSpPr>
        <p:spPr>
          <a:xfrm>
            <a:off x="500034" y="2500306"/>
            <a:ext cx="5109091" cy="461665"/>
          </a:xfrm>
          <a:prstGeom prst="rect">
            <a:avLst/>
          </a:prstGeom>
        </p:spPr>
        <p:txBody>
          <a:bodyPr wrap="none">
            <a:spAutoFit/>
          </a:bodyPr>
          <a:lstStyle/>
          <a:p>
            <a:r>
              <a:rPr lang="ja-JP" altLang="en-US" sz="2400" dirty="0" smtClean="0">
                <a:latin typeface="HG創英角ｺﾞｼｯｸUB" pitchFamily="49" charset="-128"/>
                <a:ea typeface="HG創英角ｺﾞｼｯｸUB" pitchFamily="49" charset="-128"/>
              </a:rPr>
              <a:t>ＲＳＳリーダーの通知アプリを作る</a:t>
            </a:r>
            <a:endParaRPr lang="en-US" altLang="ja-JP" sz="2400" dirty="0" smtClean="0">
              <a:latin typeface="HG創英角ｺﾞｼｯｸUB" pitchFamily="49" charset="-128"/>
              <a:ea typeface="HG創英角ｺﾞｼｯｸUB" pitchFamily="49" charset="-128"/>
            </a:endParaRPr>
          </a:p>
        </p:txBody>
      </p:sp>
      <p:sp>
        <p:nvSpPr>
          <p:cNvPr id="9" name="正方形/長方形 8"/>
          <p:cNvSpPr/>
          <p:nvPr/>
        </p:nvSpPr>
        <p:spPr>
          <a:xfrm>
            <a:off x="500034" y="4857760"/>
            <a:ext cx="5109091" cy="461665"/>
          </a:xfrm>
          <a:prstGeom prst="rect">
            <a:avLst/>
          </a:prstGeom>
        </p:spPr>
        <p:txBody>
          <a:bodyPr wrap="none">
            <a:spAutoFit/>
          </a:bodyPr>
          <a:lstStyle/>
          <a:p>
            <a:r>
              <a:rPr lang="ja-JP" altLang="en-US" sz="2400" dirty="0" smtClean="0">
                <a:latin typeface="HG創英角ｺﾞｼｯｸUB" pitchFamily="49" charset="-128"/>
                <a:ea typeface="HG創英角ｺﾞｼｯｸUB" pitchFamily="49" charset="-128"/>
              </a:rPr>
              <a:t>デザインの効果検証は定量的に行う</a:t>
            </a:r>
            <a:endParaRPr lang="en-US" altLang="ja-JP" sz="2400" dirty="0" smtClean="0">
              <a:latin typeface="HG創英角ｺﾞｼｯｸUB" pitchFamily="49" charset="-128"/>
              <a:ea typeface="HG創英角ｺﾞｼｯｸUB" pitchFamily="49"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3"/>
          <p:cNvPicPr>
            <a:picLocks noChangeAspect="1" noChangeArrowheads="1"/>
          </p:cNvPicPr>
          <p:nvPr/>
        </p:nvPicPr>
        <p:blipFill>
          <a:blip r:embed="rId2"/>
          <a:srcRect/>
          <a:stretch>
            <a:fillRect/>
          </a:stretch>
        </p:blipFill>
        <p:spPr bwMode="auto">
          <a:xfrm>
            <a:off x="4429124" y="1785925"/>
            <a:ext cx="3857652" cy="3075577"/>
          </a:xfrm>
          <a:prstGeom prst="rect">
            <a:avLst/>
          </a:prstGeom>
          <a:noFill/>
          <a:ln w="9525">
            <a:noFill/>
            <a:miter lim="800000"/>
            <a:headEnd/>
            <a:tailEnd/>
          </a:ln>
          <a:effectLst/>
        </p:spPr>
      </p:pic>
      <p:pic>
        <p:nvPicPr>
          <p:cNvPr id="73732" name="Picture 4"/>
          <p:cNvPicPr>
            <a:picLocks noChangeAspect="1" noChangeArrowheads="1"/>
          </p:cNvPicPr>
          <p:nvPr/>
        </p:nvPicPr>
        <p:blipFill>
          <a:blip r:embed="rId3"/>
          <a:srcRect/>
          <a:stretch>
            <a:fillRect/>
          </a:stretch>
        </p:blipFill>
        <p:spPr bwMode="auto">
          <a:xfrm>
            <a:off x="714348" y="2714620"/>
            <a:ext cx="2638425" cy="752475"/>
          </a:xfrm>
          <a:prstGeom prst="rect">
            <a:avLst/>
          </a:prstGeom>
          <a:noFill/>
          <a:ln w="9525">
            <a:noFill/>
            <a:miter lim="800000"/>
            <a:headEnd/>
            <a:tailEnd/>
          </a:ln>
          <a:effectLst/>
        </p:spPr>
      </p:pic>
      <p:sp>
        <p:nvSpPr>
          <p:cNvPr id="9" name="テキスト ボックス 8"/>
          <p:cNvSpPr txBox="1"/>
          <p:nvPr/>
        </p:nvSpPr>
        <p:spPr>
          <a:xfrm>
            <a:off x="709567" y="3395657"/>
            <a:ext cx="2877711" cy="307777"/>
          </a:xfrm>
          <a:prstGeom prst="rect">
            <a:avLst/>
          </a:prstGeom>
          <a:noFill/>
        </p:spPr>
        <p:txBody>
          <a:bodyPr wrap="none" rtlCol="0">
            <a:spAutoFit/>
          </a:bodyPr>
          <a:lstStyle/>
          <a:p>
            <a:r>
              <a:rPr lang="ja-JP" altLang="en-US" sz="1400" dirty="0" smtClean="0">
                <a:latin typeface="HGSｺﾞｼｯｸM" pitchFamily="50" charset="-128"/>
                <a:ea typeface="HGSｺﾞｼｯｸM" pitchFamily="50" charset="-128"/>
              </a:rPr>
              <a:t>ブックマーク連携型検索エンジン</a:t>
            </a:r>
            <a:endParaRPr lang="en-US" altLang="ja-JP" sz="1400" dirty="0" smtClean="0">
              <a:latin typeface="HGSｺﾞｼｯｸM" pitchFamily="50" charset="-128"/>
              <a:ea typeface="HGSｺﾞｼｯｸM" pitchFamily="50" charset="-128"/>
            </a:endParaRPr>
          </a:p>
        </p:txBody>
      </p:sp>
      <p:sp>
        <p:nvSpPr>
          <p:cNvPr id="12" name="テキスト ボックス 11"/>
          <p:cNvSpPr txBox="1"/>
          <p:nvPr/>
        </p:nvSpPr>
        <p:spPr>
          <a:xfrm>
            <a:off x="500034" y="1142984"/>
            <a:ext cx="2743059" cy="461665"/>
          </a:xfrm>
          <a:prstGeom prst="rect">
            <a:avLst/>
          </a:prstGeom>
          <a:noFill/>
        </p:spPr>
        <p:txBody>
          <a:bodyPr wrap="none" rtlCol="0">
            <a:spAutoFit/>
          </a:bodyPr>
          <a:lstStyle/>
          <a:p>
            <a:r>
              <a:rPr lang="ja-JP" altLang="en-US" sz="2400" dirty="0" smtClean="0">
                <a:latin typeface="Arial" pitchFamily="34" charset="0"/>
                <a:ea typeface="HGP創英角ｺﾞｼｯｸUB" pitchFamily="50" charset="-128"/>
                <a:cs typeface="Arial" pitchFamily="34" charset="0"/>
              </a:rPr>
              <a:t>高専４年　</a:t>
            </a:r>
            <a:r>
              <a:rPr lang="en-US" altLang="ja-JP" sz="2400" dirty="0" smtClean="0">
                <a:latin typeface="Arial" pitchFamily="34" charset="0"/>
                <a:ea typeface="HGP創英角ｺﾞｼｯｸUB" pitchFamily="50" charset="-128"/>
                <a:cs typeface="Arial" pitchFamily="34" charset="0"/>
              </a:rPr>
              <a:t>(2006</a:t>
            </a:r>
            <a:r>
              <a:rPr lang="ja-JP" altLang="en-US" sz="2400" dirty="0" smtClean="0">
                <a:latin typeface="HGSｺﾞｼｯｸM" pitchFamily="50" charset="-128"/>
                <a:ea typeface="HGSｺﾞｼｯｸM" pitchFamily="50" charset="-128"/>
                <a:cs typeface="Arial" pitchFamily="34" charset="0"/>
              </a:rPr>
              <a:t>年</a:t>
            </a:r>
            <a:r>
              <a:rPr lang="en-US" altLang="ja-JP" sz="2400" dirty="0" smtClean="0">
                <a:latin typeface="Arial" pitchFamily="34" charset="0"/>
                <a:ea typeface="HGSｺﾞｼｯｸM" pitchFamily="50" charset="-128"/>
                <a:cs typeface="Arial" pitchFamily="34" charset="0"/>
              </a:rPr>
              <a:t>)</a:t>
            </a:r>
          </a:p>
        </p:txBody>
      </p:sp>
      <p:sp>
        <p:nvSpPr>
          <p:cNvPr id="13" name="テキスト ボックス 12"/>
          <p:cNvSpPr txBox="1"/>
          <p:nvPr/>
        </p:nvSpPr>
        <p:spPr>
          <a:xfrm>
            <a:off x="571472" y="5572140"/>
            <a:ext cx="5790368" cy="400110"/>
          </a:xfrm>
          <a:prstGeom prst="rect">
            <a:avLst/>
          </a:prstGeom>
          <a:noFill/>
        </p:spPr>
        <p:txBody>
          <a:bodyPr wrap="none" rtlCol="0">
            <a:spAutoFit/>
          </a:bodyPr>
          <a:lstStyle/>
          <a:p>
            <a:r>
              <a:rPr lang="ja-JP" altLang="en-US" sz="2000" dirty="0" smtClean="0">
                <a:latin typeface="Arial" pitchFamily="34" charset="0"/>
                <a:ea typeface="HGP創英角ｺﾞｼｯｸUB" pitchFamily="50" charset="-128"/>
                <a:cs typeface="Arial" pitchFamily="34" charset="0"/>
              </a:rPr>
              <a:t>２００６年度上期未踏ユース　スーパークリエータ受賞</a:t>
            </a:r>
            <a:endParaRPr lang="en-US" altLang="ja-JP" sz="2000" dirty="0" smtClean="0">
              <a:latin typeface="Arial" pitchFamily="34" charset="0"/>
              <a:ea typeface="HGP創英角ｺﾞｼｯｸUB" pitchFamily="50" charset="-128"/>
              <a:cs typeface="Arial" pitchFamily="34" charset="0"/>
            </a:endParaRPr>
          </a:p>
        </p:txBody>
      </p:sp>
      <p:sp>
        <p:nvSpPr>
          <p:cNvPr id="14" name="テキスト ボックス 13"/>
          <p:cNvSpPr txBox="1"/>
          <p:nvPr/>
        </p:nvSpPr>
        <p:spPr>
          <a:xfrm>
            <a:off x="3198181" y="285728"/>
            <a:ext cx="2659703" cy="523220"/>
          </a:xfrm>
          <a:prstGeom prst="rect">
            <a:avLst/>
          </a:prstGeom>
          <a:noFill/>
        </p:spPr>
        <p:txBody>
          <a:bodyPr wrap="none" rtlCol="0">
            <a:spAutoFit/>
          </a:bodyPr>
          <a:lstStyle/>
          <a:p>
            <a:pPr algn="ctr"/>
            <a:r>
              <a:rPr lang="ja-JP" altLang="en-US" sz="2800" dirty="0" smtClean="0">
                <a:latin typeface="HGP創英角ｺﾞｼｯｸUB" pitchFamily="50" charset="-128"/>
                <a:ea typeface="HGP創英角ｺﾞｼｯｸUB" pitchFamily="50" charset="-128"/>
              </a:rPr>
              <a:t>過去のプロダクト</a:t>
            </a:r>
            <a:endParaRPr lang="en-US" altLang="ja-JP" sz="2800" dirty="0" smtClean="0">
              <a:latin typeface="HGP創英角ｺﾞｼｯｸUB" pitchFamily="50" charset="-128"/>
              <a:ea typeface="HGP創英角ｺﾞｼｯｸUB" pitchFamily="50"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00034" y="1142984"/>
            <a:ext cx="2743059" cy="461665"/>
          </a:xfrm>
          <a:prstGeom prst="rect">
            <a:avLst/>
          </a:prstGeom>
          <a:noFill/>
        </p:spPr>
        <p:txBody>
          <a:bodyPr wrap="none" rtlCol="0">
            <a:spAutoFit/>
          </a:bodyPr>
          <a:lstStyle/>
          <a:p>
            <a:r>
              <a:rPr lang="ja-JP" altLang="en-US" sz="2400" dirty="0" smtClean="0">
                <a:latin typeface="Arial" pitchFamily="34" charset="0"/>
                <a:ea typeface="HGP創英角ｺﾞｼｯｸUB" pitchFamily="50" charset="-128"/>
                <a:cs typeface="Arial" pitchFamily="34" charset="0"/>
              </a:rPr>
              <a:t>高専５年　</a:t>
            </a:r>
            <a:r>
              <a:rPr lang="en-US" altLang="ja-JP" sz="2400" dirty="0" smtClean="0">
                <a:latin typeface="Arial" pitchFamily="34" charset="0"/>
                <a:ea typeface="HGP創英角ｺﾞｼｯｸUB" pitchFamily="50" charset="-128"/>
                <a:cs typeface="Arial" pitchFamily="34" charset="0"/>
              </a:rPr>
              <a:t>(2007</a:t>
            </a:r>
            <a:r>
              <a:rPr lang="ja-JP" altLang="en-US" sz="2400" dirty="0" smtClean="0">
                <a:latin typeface="HGSｺﾞｼｯｸM" pitchFamily="50" charset="-128"/>
                <a:ea typeface="HGSｺﾞｼｯｸM" pitchFamily="50" charset="-128"/>
                <a:cs typeface="Arial" pitchFamily="34" charset="0"/>
              </a:rPr>
              <a:t>年</a:t>
            </a:r>
            <a:r>
              <a:rPr lang="en-US" altLang="ja-JP" sz="2400" dirty="0" smtClean="0">
                <a:latin typeface="Arial" pitchFamily="34" charset="0"/>
                <a:ea typeface="HGSｺﾞｼｯｸM" pitchFamily="50" charset="-128"/>
                <a:cs typeface="Arial" pitchFamily="34" charset="0"/>
              </a:rPr>
              <a:t>)</a:t>
            </a:r>
          </a:p>
        </p:txBody>
      </p:sp>
      <p:pic>
        <p:nvPicPr>
          <p:cNvPr id="6" name="Picture 2"/>
          <p:cNvPicPr>
            <a:picLocks noChangeAspect="1" noChangeArrowheads="1"/>
          </p:cNvPicPr>
          <p:nvPr/>
        </p:nvPicPr>
        <p:blipFill>
          <a:blip r:embed="rId2"/>
          <a:srcRect/>
          <a:stretch>
            <a:fillRect/>
          </a:stretch>
        </p:blipFill>
        <p:spPr bwMode="auto">
          <a:xfrm>
            <a:off x="4429124" y="1714488"/>
            <a:ext cx="4234499" cy="3286148"/>
          </a:xfrm>
          <a:prstGeom prst="rect">
            <a:avLst/>
          </a:prstGeom>
          <a:noFill/>
          <a:ln w="9525">
            <a:noFill/>
            <a:miter lim="800000"/>
            <a:headEnd/>
            <a:tailEnd/>
          </a:ln>
          <a:effectLst/>
        </p:spPr>
      </p:pic>
      <p:pic>
        <p:nvPicPr>
          <p:cNvPr id="84996" name="Picture 4" descr="swimmie - Firefox拡張機能（オンラインブックマーク共有プラグイン）"/>
          <p:cNvPicPr>
            <a:picLocks noChangeAspect="1" noChangeArrowheads="1"/>
          </p:cNvPicPr>
          <p:nvPr/>
        </p:nvPicPr>
        <p:blipFill>
          <a:blip r:embed="rId3"/>
          <a:srcRect/>
          <a:stretch>
            <a:fillRect/>
          </a:stretch>
        </p:blipFill>
        <p:spPr bwMode="auto">
          <a:xfrm>
            <a:off x="857225" y="2789320"/>
            <a:ext cx="2643206" cy="711118"/>
          </a:xfrm>
          <a:prstGeom prst="rect">
            <a:avLst/>
          </a:prstGeom>
          <a:noFill/>
        </p:spPr>
      </p:pic>
      <p:sp>
        <p:nvSpPr>
          <p:cNvPr id="9" name="テキスト ボックス 8"/>
          <p:cNvSpPr txBox="1"/>
          <p:nvPr/>
        </p:nvSpPr>
        <p:spPr>
          <a:xfrm>
            <a:off x="709567" y="3395657"/>
            <a:ext cx="3416320" cy="307777"/>
          </a:xfrm>
          <a:prstGeom prst="rect">
            <a:avLst/>
          </a:prstGeom>
          <a:noFill/>
        </p:spPr>
        <p:txBody>
          <a:bodyPr wrap="none" rtlCol="0">
            <a:spAutoFit/>
          </a:bodyPr>
          <a:lstStyle/>
          <a:p>
            <a:r>
              <a:rPr lang="ja-JP" altLang="en-US" sz="1400" dirty="0" smtClean="0">
                <a:latin typeface="HGSｺﾞｼｯｸM" pitchFamily="50" charset="-128"/>
                <a:ea typeface="HGSｺﾞｼｯｸM" pitchFamily="50" charset="-128"/>
              </a:rPr>
              <a:t>オンラインブックマーク共有プラグイン</a:t>
            </a:r>
            <a:endParaRPr lang="en-US" altLang="ja-JP" sz="1400" dirty="0" smtClean="0">
              <a:latin typeface="HGSｺﾞｼｯｸM" pitchFamily="50" charset="-128"/>
              <a:ea typeface="HGSｺﾞｼｯｸM" pitchFamily="50" charset="-128"/>
            </a:endParaRPr>
          </a:p>
        </p:txBody>
      </p:sp>
      <p:sp>
        <p:nvSpPr>
          <p:cNvPr id="11" name="テキスト ボックス 10"/>
          <p:cNvSpPr txBox="1"/>
          <p:nvPr/>
        </p:nvSpPr>
        <p:spPr>
          <a:xfrm>
            <a:off x="571472" y="5886410"/>
            <a:ext cx="3916457" cy="400110"/>
          </a:xfrm>
          <a:prstGeom prst="rect">
            <a:avLst/>
          </a:prstGeom>
          <a:noFill/>
        </p:spPr>
        <p:txBody>
          <a:bodyPr wrap="none" rtlCol="0">
            <a:spAutoFit/>
          </a:bodyPr>
          <a:lstStyle/>
          <a:p>
            <a:r>
              <a:rPr lang="ja-JP" altLang="en-US" sz="2000" dirty="0" smtClean="0">
                <a:latin typeface="Arial" pitchFamily="34" charset="0"/>
                <a:ea typeface="HGP創英角ｺﾞｼｯｸUB" pitchFamily="50" charset="-128"/>
                <a:cs typeface="Arial" pitchFamily="34" charset="0"/>
              </a:rPr>
              <a:t>２００７年度　中小</a:t>
            </a:r>
            <a:r>
              <a:rPr lang="en-US" altLang="ja-JP" sz="2000" dirty="0" smtClean="0">
                <a:latin typeface="Arial" pitchFamily="34" charset="0"/>
                <a:ea typeface="HGP創英角ｺﾞｼｯｸUB" pitchFamily="50" charset="-128"/>
                <a:cs typeface="Arial" pitchFamily="34" charset="0"/>
              </a:rPr>
              <a:t>IT</a:t>
            </a:r>
            <a:r>
              <a:rPr lang="ja-JP" altLang="en-US" sz="2000" dirty="0" smtClean="0">
                <a:latin typeface="Arial" pitchFamily="34" charset="0"/>
                <a:ea typeface="HGP創英角ｺﾞｼｯｸUB" pitchFamily="50" charset="-128"/>
                <a:cs typeface="Arial" pitchFamily="34" charset="0"/>
              </a:rPr>
              <a:t>支援事業採択</a:t>
            </a:r>
            <a:endParaRPr lang="en-US" altLang="ja-JP" sz="2000" dirty="0" smtClean="0">
              <a:latin typeface="Arial" pitchFamily="34" charset="0"/>
              <a:ea typeface="HGP創英角ｺﾞｼｯｸUB" pitchFamily="50" charset="-128"/>
              <a:cs typeface="Arial" pitchFamily="34" charset="0"/>
            </a:endParaRPr>
          </a:p>
        </p:txBody>
      </p:sp>
      <p:sp>
        <p:nvSpPr>
          <p:cNvPr id="12" name="テキスト ボックス 11"/>
          <p:cNvSpPr txBox="1"/>
          <p:nvPr/>
        </p:nvSpPr>
        <p:spPr>
          <a:xfrm>
            <a:off x="571472" y="5429264"/>
            <a:ext cx="4327018" cy="400110"/>
          </a:xfrm>
          <a:prstGeom prst="rect">
            <a:avLst/>
          </a:prstGeom>
          <a:noFill/>
        </p:spPr>
        <p:txBody>
          <a:bodyPr wrap="none" rtlCol="0">
            <a:spAutoFit/>
          </a:bodyPr>
          <a:lstStyle/>
          <a:p>
            <a:r>
              <a:rPr lang="ja-JP" altLang="en-US" sz="2000" dirty="0" smtClean="0">
                <a:latin typeface="Arial" pitchFamily="34" charset="0"/>
                <a:ea typeface="HGP創英角ｺﾞｼｯｸUB" pitchFamily="50" charset="-128"/>
                <a:cs typeface="Arial" pitchFamily="34" charset="0"/>
              </a:rPr>
              <a:t>株式会社</a:t>
            </a:r>
            <a:r>
              <a:rPr lang="en-US" altLang="ja-JP" sz="2000" dirty="0" smtClean="0">
                <a:latin typeface="Arial" pitchFamily="34" charset="0"/>
                <a:ea typeface="HGP創英角ｺﾞｼｯｸUB" pitchFamily="50" charset="-128"/>
                <a:cs typeface="Arial" pitchFamily="34" charset="0"/>
              </a:rPr>
              <a:t>Curio</a:t>
            </a:r>
            <a:r>
              <a:rPr lang="ja-JP" altLang="en-US" sz="2000" dirty="0" smtClean="0">
                <a:latin typeface="Arial" pitchFamily="34" charset="0"/>
                <a:ea typeface="HGP創英角ｺﾞｼｯｸUB" pitchFamily="50" charset="-128"/>
                <a:cs typeface="Arial" pitchFamily="34" charset="0"/>
              </a:rPr>
              <a:t>設立　取締役</a:t>
            </a:r>
            <a:r>
              <a:rPr lang="en-US" altLang="ja-JP" sz="2000" dirty="0" smtClean="0">
                <a:latin typeface="Arial" pitchFamily="34" charset="0"/>
                <a:ea typeface="HGP創英角ｺﾞｼｯｸUB" pitchFamily="50" charset="-128"/>
                <a:cs typeface="Arial" pitchFamily="34" charset="0"/>
              </a:rPr>
              <a:t>CTO</a:t>
            </a:r>
            <a:r>
              <a:rPr lang="ja-JP" altLang="en-US" sz="2000" dirty="0" smtClean="0">
                <a:latin typeface="Arial" pitchFamily="34" charset="0"/>
                <a:ea typeface="HGP創英角ｺﾞｼｯｸUB" pitchFamily="50" charset="-128"/>
                <a:cs typeface="Arial" pitchFamily="34" charset="0"/>
              </a:rPr>
              <a:t>就任</a:t>
            </a:r>
            <a:endParaRPr lang="en-US" altLang="ja-JP" sz="2000" dirty="0" smtClean="0">
              <a:latin typeface="Arial" pitchFamily="34" charset="0"/>
              <a:ea typeface="HGP創英角ｺﾞｼｯｸUB" pitchFamily="50" charset="-128"/>
              <a:cs typeface="Arial" pitchFamily="34" charset="0"/>
            </a:endParaRPr>
          </a:p>
        </p:txBody>
      </p:sp>
      <p:sp>
        <p:nvSpPr>
          <p:cNvPr id="13" name="テキスト ボックス 12"/>
          <p:cNvSpPr txBox="1"/>
          <p:nvPr/>
        </p:nvSpPr>
        <p:spPr>
          <a:xfrm>
            <a:off x="3198181" y="285728"/>
            <a:ext cx="2659703" cy="523220"/>
          </a:xfrm>
          <a:prstGeom prst="rect">
            <a:avLst/>
          </a:prstGeom>
          <a:noFill/>
        </p:spPr>
        <p:txBody>
          <a:bodyPr wrap="none" rtlCol="0">
            <a:spAutoFit/>
          </a:bodyPr>
          <a:lstStyle/>
          <a:p>
            <a:pPr algn="ctr"/>
            <a:r>
              <a:rPr lang="ja-JP" altLang="en-US" sz="2800" dirty="0" smtClean="0">
                <a:latin typeface="HGP創英角ｺﾞｼｯｸUB" pitchFamily="50" charset="-128"/>
                <a:ea typeface="HGP創英角ｺﾞｼｯｸUB" pitchFamily="50" charset="-128"/>
              </a:rPr>
              <a:t>過去のプロダクト</a:t>
            </a:r>
            <a:endParaRPr lang="en-US" altLang="ja-JP" sz="2800" dirty="0" smtClean="0">
              <a:latin typeface="HGP創英角ｺﾞｼｯｸUB" pitchFamily="50" charset="-128"/>
              <a:ea typeface="HGP創英角ｺﾞｼｯｸUB" pitchFamily="50"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00034" y="1142984"/>
            <a:ext cx="2743059" cy="461665"/>
          </a:xfrm>
          <a:prstGeom prst="rect">
            <a:avLst/>
          </a:prstGeom>
          <a:noFill/>
        </p:spPr>
        <p:txBody>
          <a:bodyPr wrap="none" rtlCol="0">
            <a:spAutoFit/>
          </a:bodyPr>
          <a:lstStyle/>
          <a:p>
            <a:r>
              <a:rPr lang="ja-JP" altLang="en-US" sz="2400" dirty="0" smtClean="0">
                <a:latin typeface="Arial" pitchFamily="34" charset="0"/>
                <a:ea typeface="HGP創英角ｺﾞｼｯｸUB" pitchFamily="50" charset="-128"/>
                <a:cs typeface="Arial" pitchFamily="34" charset="0"/>
              </a:rPr>
              <a:t>大学４年　</a:t>
            </a:r>
            <a:r>
              <a:rPr lang="en-US" altLang="ja-JP" sz="2400" dirty="0" smtClean="0">
                <a:latin typeface="Arial" pitchFamily="34" charset="0"/>
                <a:ea typeface="HGP創英角ｺﾞｼｯｸUB" pitchFamily="50" charset="-128"/>
                <a:cs typeface="Arial" pitchFamily="34" charset="0"/>
              </a:rPr>
              <a:t>(2009</a:t>
            </a:r>
            <a:r>
              <a:rPr lang="ja-JP" altLang="en-US" sz="2400" dirty="0" smtClean="0">
                <a:latin typeface="HGSｺﾞｼｯｸM" pitchFamily="50" charset="-128"/>
                <a:ea typeface="HGSｺﾞｼｯｸM" pitchFamily="50" charset="-128"/>
                <a:cs typeface="Arial" pitchFamily="34" charset="0"/>
              </a:rPr>
              <a:t>年</a:t>
            </a:r>
            <a:r>
              <a:rPr lang="en-US" altLang="ja-JP" sz="2400" dirty="0" smtClean="0">
                <a:latin typeface="Arial" pitchFamily="34" charset="0"/>
                <a:ea typeface="HGSｺﾞｼｯｸM" pitchFamily="50" charset="-128"/>
                <a:cs typeface="Arial" pitchFamily="34" charset="0"/>
              </a:rPr>
              <a:t>)</a:t>
            </a:r>
          </a:p>
        </p:txBody>
      </p:sp>
      <p:pic>
        <p:nvPicPr>
          <p:cNvPr id="86018" name="Picture 2" descr="http://oneclip.jp/img/start/logo.png"/>
          <p:cNvPicPr>
            <a:picLocks noChangeAspect="1" noChangeArrowheads="1"/>
          </p:cNvPicPr>
          <p:nvPr/>
        </p:nvPicPr>
        <p:blipFill>
          <a:blip r:embed="rId2"/>
          <a:srcRect/>
          <a:stretch>
            <a:fillRect/>
          </a:stretch>
        </p:blipFill>
        <p:spPr bwMode="auto">
          <a:xfrm>
            <a:off x="887145" y="2764033"/>
            <a:ext cx="2724150" cy="685800"/>
          </a:xfrm>
          <a:prstGeom prst="rect">
            <a:avLst/>
          </a:prstGeom>
          <a:noFill/>
        </p:spPr>
      </p:pic>
      <p:sp>
        <p:nvSpPr>
          <p:cNvPr id="12" name="テキスト ボックス 11"/>
          <p:cNvSpPr txBox="1"/>
          <p:nvPr/>
        </p:nvSpPr>
        <p:spPr>
          <a:xfrm>
            <a:off x="857224" y="3335537"/>
            <a:ext cx="2866234" cy="307777"/>
          </a:xfrm>
          <a:prstGeom prst="rect">
            <a:avLst/>
          </a:prstGeom>
          <a:noFill/>
        </p:spPr>
        <p:txBody>
          <a:bodyPr wrap="none" rtlCol="0">
            <a:spAutoFit/>
          </a:bodyPr>
          <a:lstStyle/>
          <a:p>
            <a:r>
              <a:rPr lang="en-US" altLang="ja-JP" sz="1400" dirty="0" smtClean="0">
                <a:latin typeface="Arial" pitchFamily="34" charset="0"/>
                <a:ea typeface="HGSｺﾞｼｯｸM" pitchFamily="50" charset="-128"/>
                <a:cs typeface="Arial" pitchFamily="34" charset="0"/>
              </a:rPr>
              <a:t>Twitter</a:t>
            </a:r>
            <a:r>
              <a:rPr lang="ja-JP" altLang="en-US" sz="1400" dirty="0" smtClean="0">
                <a:latin typeface="Arial" pitchFamily="34" charset="0"/>
                <a:ea typeface="HGSｺﾞｼｯｸM" pitchFamily="50" charset="-128"/>
                <a:cs typeface="Arial" pitchFamily="34" charset="0"/>
              </a:rPr>
              <a:t>でソーシャルブックマーク</a:t>
            </a:r>
            <a:endParaRPr lang="en-US" altLang="ja-JP" sz="1400" dirty="0" smtClean="0">
              <a:latin typeface="Arial" pitchFamily="34" charset="0"/>
              <a:ea typeface="HGSｺﾞｼｯｸM" pitchFamily="50" charset="-128"/>
              <a:cs typeface="Arial" pitchFamily="34" charset="0"/>
            </a:endParaRPr>
          </a:p>
        </p:txBody>
      </p:sp>
      <p:sp>
        <p:nvSpPr>
          <p:cNvPr id="13" name="テキスト ボックス 12"/>
          <p:cNvSpPr txBox="1"/>
          <p:nvPr/>
        </p:nvSpPr>
        <p:spPr>
          <a:xfrm>
            <a:off x="571472" y="5529220"/>
            <a:ext cx="6019597" cy="400110"/>
          </a:xfrm>
          <a:prstGeom prst="rect">
            <a:avLst/>
          </a:prstGeom>
          <a:noFill/>
        </p:spPr>
        <p:txBody>
          <a:bodyPr wrap="none" rtlCol="0">
            <a:spAutoFit/>
          </a:bodyPr>
          <a:lstStyle/>
          <a:p>
            <a:r>
              <a:rPr lang="ja-JP" altLang="en-US" sz="2000" dirty="0" smtClean="0">
                <a:latin typeface="Arial" pitchFamily="34" charset="0"/>
                <a:ea typeface="HGP創英角ｺﾞｼｯｸUB" pitchFamily="50" charset="-128"/>
                <a:cs typeface="Arial" pitchFamily="34" charset="0"/>
              </a:rPr>
              <a:t>株式会社ネイキッドテクノロジー　ウェブ開発プロジェクト</a:t>
            </a:r>
            <a:endParaRPr lang="en-US" altLang="ja-JP" sz="2000" dirty="0" smtClean="0">
              <a:latin typeface="Arial" pitchFamily="34" charset="0"/>
              <a:ea typeface="HGP創英角ｺﾞｼｯｸUB" pitchFamily="50" charset="-128"/>
              <a:cs typeface="Arial" pitchFamily="34" charset="0"/>
            </a:endParaRPr>
          </a:p>
        </p:txBody>
      </p:sp>
      <p:pic>
        <p:nvPicPr>
          <p:cNvPr id="86023" name="Picture 7"/>
          <p:cNvPicPr>
            <a:picLocks noChangeAspect="1" noChangeArrowheads="1"/>
          </p:cNvPicPr>
          <p:nvPr/>
        </p:nvPicPr>
        <p:blipFill>
          <a:blip r:embed="rId3"/>
          <a:srcRect/>
          <a:stretch>
            <a:fillRect/>
          </a:stretch>
        </p:blipFill>
        <p:spPr bwMode="auto">
          <a:xfrm>
            <a:off x="4429124" y="1857364"/>
            <a:ext cx="4115790" cy="2857520"/>
          </a:xfrm>
          <a:prstGeom prst="rect">
            <a:avLst/>
          </a:prstGeom>
          <a:noFill/>
          <a:ln w="9525">
            <a:noFill/>
            <a:miter lim="800000"/>
            <a:headEnd/>
            <a:tailEnd/>
          </a:ln>
          <a:effectLst/>
        </p:spPr>
      </p:pic>
      <p:sp>
        <p:nvSpPr>
          <p:cNvPr id="10" name="テキスト ボックス 9"/>
          <p:cNvSpPr txBox="1"/>
          <p:nvPr/>
        </p:nvSpPr>
        <p:spPr>
          <a:xfrm>
            <a:off x="3500430" y="285728"/>
            <a:ext cx="2165978" cy="523220"/>
          </a:xfrm>
          <a:prstGeom prst="rect">
            <a:avLst/>
          </a:prstGeom>
          <a:noFill/>
        </p:spPr>
        <p:txBody>
          <a:bodyPr wrap="none" rtlCol="0">
            <a:spAutoFit/>
          </a:bodyPr>
          <a:lstStyle/>
          <a:p>
            <a:pPr algn="ctr"/>
            <a:r>
              <a:rPr lang="ja-JP" altLang="en-US" sz="2800" dirty="0" smtClean="0">
                <a:latin typeface="HGP創英角ｺﾞｼｯｸUB" pitchFamily="50" charset="-128"/>
                <a:ea typeface="HGP創英角ｺﾞｼｯｸUB" pitchFamily="50" charset="-128"/>
              </a:rPr>
              <a:t>そして～現在</a:t>
            </a:r>
            <a:endParaRPr lang="en-US" altLang="ja-JP" sz="2800" dirty="0" smtClean="0">
              <a:latin typeface="HGP創英角ｺﾞｼｯｸUB" pitchFamily="50" charset="-128"/>
              <a:ea typeface="HGP創英角ｺﾞｼｯｸUB" pitchFamily="50"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2071670" y="285728"/>
            <a:ext cx="4812536" cy="523220"/>
          </a:xfrm>
          <a:prstGeom prst="rect">
            <a:avLst/>
          </a:prstGeom>
          <a:noFill/>
        </p:spPr>
        <p:txBody>
          <a:bodyPr wrap="none" rtlCol="0">
            <a:spAutoFit/>
          </a:bodyPr>
          <a:lstStyle/>
          <a:p>
            <a:pPr algn="ctr"/>
            <a:r>
              <a:rPr lang="ja-JP" altLang="en-US" sz="2800" dirty="0" smtClean="0">
                <a:latin typeface="HGP創英角ｺﾞｼｯｸUB" pitchFamily="50" charset="-128"/>
                <a:ea typeface="HGP創英角ｺﾞｼｯｸUB" pitchFamily="50" charset="-128"/>
              </a:rPr>
              <a:t>舞台裏（ウェブ屋としての葛藤）</a:t>
            </a:r>
            <a:endParaRPr lang="en-US" altLang="ja-JP" sz="2800" dirty="0" smtClean="0">
              <a:latin typeface="HGP創英角ｺﾞｼｯｸUB" pitchFamily="50" charset="-128"/>
              <a:ea typeface="HGP創英角ｺﾞｼｯｸUB" pitchFamily="50" charset="-128"/>
            </a:endParaRPr>
          </a:p>
        </p:txBody>
      </p:sp>
      <p:sp>
        <p:nvSpPr>
          <p:cNvPr id="8" name="テキスト ボックス 7"/>
          <p:cNvSpPr txBox="1"/>
          <p:nvPr/>
        </p:nvSpPr>
        <p:spPr>
          <a:xfrm>
            <a:off x="357159" y="1071546"/>
            <a:ext cx="8501121" cy="5632311"/>
          </a:xfrm>
          <a:prstGeom prst="rect">
            <a:avLst/>
          </a:prstGeom>
          <a:noFill/>
        </p:spPr>
        <p:txBody>
          <a:bodyPr wrap="square" rtlCol="0">
            <a:spAutoFit/>
          </a:bodyPr>
          <a:lstStyle/>
          <a:p>
            <a:r>
              <a:rPr lang="ja-JP" altLang="en-US" sz="2000" dirty="0" smtClean="0">
                <a:latin typeface="Arial" pitchFamily="34" charset="0"/>
                <a:ea typeface="HGP創英角ｺﾞｼｯｸUB" pitchFamily="50" charset="-128"/>
                <a:cs typeface="Arial" pitchFamily="34" charset="0"/>
              </a:rPr>
              <a:t>ウェブクリエーターになって、有名になりたい！</a:t>
            </a:r>
            <a:endParaRPr lang="en-US" altLang="ja-JP" sz="2000" dirty="0" smtClean="0">
              <a:latin typeface="Arial" pitchFamily="34" charset="0"/>
              <a:ea typeface="HGP創英角ｺﾞｼｯｸUB" pitchFamily="50" charset="-128"/>
              <a:cs typeface="Arial" pitchFamily="34" charset="0"/>
            </a:endParaRPr>
          </a:p>
          <a:p>
            <a:pPr algn="ctr"/>
            <a:r>
              <a:rPr lang="ja-JP" altLang="en-US" sz="2000" dirty="0" smtClean="0">
                <a:latin typeface="Arial" pitchFamily="34" charset="0"/>
                <a:ea typeface="HGP創英角ｺﾞｼｯｸUB" pitchFamily="50" charset="-128"/>
                <a:cs typeface="Arial" pitchFamily="34" charset="0"/>
              </a:rPr>
              <a:t>↓</a:t>
            </a:r>
            <a:endParaRPr lang="en-US" altLang="ja-JP" sz="2000" dirty="0" smtClean="0">
              <a:latin typeface="Arial" pitchFamily="34" charset="0"/>
              <a:ea typeface="HGP創英角ｺﾞｼｯｸUB" pitchFamily="50" charset="-128"/>
              <a:cs typeface="Arial" pitchFamily="34" charset="0"/>
            </a:endParaRPr>
          </a:p>
          <a:p>
            <a:r>
              <a:rPr lang="ja-JP" altLang="en-US" sz="2000" dirty="0" smtClean="0">
                <a:latin typeface="Arial" pitchFamily="34" charset="0"/>
                <a:ea typeface="HGP創英角ｺﾞｼｯｸUB" pitchFamily="50" charset="-128"/>
                <a:cs typeface="Arial" pitchFamily="34" charset="0"/>
              </a:rPr>
              <a:t>寝食惜しんで開発しても、</a:t>
            </a:r>
            <a:r>
              <a:rPr lang="en-US" altLang="ja-JP" sz="2000" dirty="0" smtClean="0">
                <a:latin typeface="Arial" pitchFamily="34" charset="0"/>
                <a:ea typeface="HGP創英角ｺﾞｼｯｸUB" pitchFamily="50" charset="-128"/>
                <a:cs typeface="Arial" pitchFamily="34" charset="0"/>
              </a:rPr>
              <a:t>100</a:t>
            </a:r>
            <a:r>
              <a:rPr lang="ja-JP" altLang="en-US" sz="2000" dirty="0" smtClean="0">
                <a:latin typeface="Arial" pitchFamily="34" charset="0"/>
                <a:ea typeface="HGP創英角ｺﾞｼｯｸUB" pitchFamily="50" charset="-128"/>
                <a:cs typeface="Arial" pitchFamily="34" charset="0"/>
              </a:rPr>
              <a:t>～</a:t>
            </a:r>
            <a:r>
              <a:rPr lang="en-US" altLang="ja-JP" sz="2000" dirty="0" smtClean="0">
                <a:latin typeface="Arial" pitchFamily="34" charset="0"/>
                <a:ea typeface="HGP創英角ｺﾞｼｯｸUB" pitchFamily="50" charset="-128"/>
                <a:cs typeface="Arial" pitchFamily="34" charset="0"/>
              </a:rPr>
              <a:t>1000</a:t>
            </a:r>
            <a:r>
              <a:rPr lang="ja-JP" altLang="en-US" sz="2000" dirty="0" smtClean="0">
                <a:latin typeface="Arial" pitchFamily="34" charset="0"/>
                <a:ea typeface="HGP創英角ｺﾞｼｯｸUB" pitchFamily="50" charset="-128"/>
                <a:cs typeface="Arial" pitchFamily="34" charset="0"/>
              </a:rPr>
              <a:t>人規模の</a:t>
            </a:r>
            <a:r>
              <a:rPr lang="en-US" altLang="ja-JP" sz="2000" dirty="0" smtClean="0">
                <a:latin typeface="Arial" pitchFamily="34" charset="0"/>
                <a:ea typeface="HGP創英角ｺﾞｼｯｸUB" pitchFamily="50" charset="-128"/>
                <a:cs typeface="Arial" pitchFamily="34" charset="0"/>
              </a:rPr>
              <a:t>UU</a:t>
            </a:r>
            <a:r>
              <a:rPr lang="ja-JP" altLang="en-US" sz="2000" dirty="0" smtClean="0">
                <a:latin typeface="Arial" pitchFamily="34" charset="0"/>
                <a:ea typeface="HGP創英角ｺﾞｼｯｸUB" pitchFamily="50" charset="-128"/>
                <a:cs typeface="Arial" pitchFamily="34" charset="0"/>
              </a:rPr>
              <a:t>しか稼げない。</a:t>
            </a:r>
            <a:endParaRPr lang="en-US" altLang="ja-JP" sz="2000" dirty="0" smtClean="0">
              <a:latin typeface="Arial" pitchFamily="34" charset="0"/>
              <a:ea typeface="HGP創英角ｺﾞｼｯｸUB" pitchFamily="50" charset="-128"/>
              <a:cs typeface="Arial" pitchFamily="34" charset="0"/>
            </a:endParaRPr>
          </a:p>
          <a:p>
            <a:pPr algn="ctr"/>
            <a:r>
              <a:rPr lang="ja-JP" altLang="en-US" sz="2000" dirty="0" smtClean="0">
                <a:latin typeface="Arial" pitchFamily="34" charset="0"/>
                <a:ea typeface="HGP創英角ｺﾞｼｯｸUB" pitchFamily="50" charset="-128"/>
                <a:cs typeface="Arial" pitchFamily="34" charset="0"/>
              </a:rPr>
              <a:t>↓</a:t>
            </a:r>
            <a:endParaRPr lang="en-US" altLang="ja-JP" sz="2000" dirty="0" smtClean="0">
              <a:latin typeface="Arial" pitchFamily="34" charset="0"/>
              <a:ea typeface="HGP創英角ｺﾞｼｯｸUB" pitchFamily="50" charset="-128"/>
              <a:cs typeface="Arial" pitchFamily="34" charset="0"/>
            </a:endParaRPr>
          </a:p>
          <a:p>
            <a:r>
              <a:rPr lang="ja-JP" altLang="en-US" sz="2000" dirty="0" smtClean="0">
                <a:latin typeface="Arial" pitchFamily="34" charset="0"/>
                <a:ea typeface="HGP創英角ｺﾞｼｯｸUB" pitchFamily="50" charset="-128"/>
                <a:cs typeface="Arial" pitchFamily="34" charset="0"/>
              </a:rPr>
              <a:t>そのための言い訳 </a:t>
            </a:r>
            <a:r>
              <a:rPr lang="en-US" altLang="ja-JP" sz="2000" dirty="0" smtClean="0">
                <a:latin typeface="Arial" pitchFamily="34" charset="0"/>
                <a:ea typeface="HGP創英角ｺﾞｼｯｸUB" pitchFamily="50" charset="-128"/>
                <a:cs typeface="Arial" pitchFamily="34" charset="0"/>
              </a:rPr>
              <a:t>-&gt; </a:t>
            </a:r>
            <a:r>
              <a:rPr lang="ja-JP" altLang="en-US" sz="2000" dirty="0" smtClean="0">
                <a:latin typeface="Arial" pitchFamily="34" charset="0"/>
                <a:ea typeface="HGP創英角ｺﾞｼｯｸUB" pitchFamily="50" charset="-128"/>
                <a:cs typeface="Arial" pitchFamily="34" charset="0"/>
              </a:rPr>
              <a:t>「</a:t>
            </a:r>
            <a:r>
              <a:rPr lang="en-US" altLang="ja-JP" sz="2000" dirty="0" smtClean="0">
                <a:latin typeface="Arial" pitchFamily="34" charset="0"/>
                <a:ea typeface="HGP創英角ｺﾞｼｯｸUB" pitchFamily="50" charset="-128"/>
                <a:cs typeface="Arial" pitchFamily="34" charset="0"/>
              </a:rPr>
              <a:t>Software is Art</a:t>
            </a:r>
            <a:r>
              <a:rPr lang="ja-JP" altLang="en-US" sz="2000" dirty="0" smtClean="0">
                <a:latin typeface="Arial" pitchFamily="34" charset="0"/>
                <a:ea typeface="HGP創英角ｺﾞｼｯｸUB" pitchFamily="50" charset="-128"/>
                <a:cs typeface="Arial" pitchFamily="34" charset="0"/>
              </a:rPr>
              <a:t>」！ウェブサービスは自己実現のために</a:t>
            </a:r>
            <a:endParaRPr lang="en-US" altLang="ja-JP" sz="2000" dirty="0" smtClean="0">
              <a:latin typeface="Arial" pitchFamily="34" charset="0"/>
              <a:ea typeface="HGP創英角ｺﾞｼｯｸUB" pitchFamily="50" charset="-128"/>
              <a:cs typeface="Arial" pitchFamily="34" charset="0"/>
            </a:endParaRPr>
          </a:p>
          <a:p>
            <a:r>
              <a:rPr lang="ja-JP" altLang="en-US" sz="2000" dirty="0" smtClean="0">
                <a:latin typeface="Arial" pitchFamily="34" charset="0"/>
                <a:ea typeface="HGP創英角ｺﾞｼｯｸUB" pitchFamily="50" charset="-128"/>
                <a:cs typeface="Arial" pitchFamily="34" charset="0"/>
              </a:rPr>
              <a:t>存在している</a:t>
            </a:r>
            <a:endParaRPr lang="en-US" altLang="ja-JP" sz="2000" dirty="0" smtClean="0">
              <a:latin typeface="Arial" pitchFamily="34" charset="0"/>
              <a:ea typeface="HGP創英角ｺﾞｼｯｸUB" pitchFamily="50" charset="-128"/>
              <a:cs typeface="Arial" pitchFamily="34" charset="0"/>
            </a:endParaRPr>
          </a:p>
          <a:p>
            <a:pPr algn="ctr"/>
            <a:r>
              <a:rPr lang="ja-JP" altLang="en-US" sz="2000" dirty="0" smtClean="0">
                <a:latin typeface="Arial" pitchFamily="34" charset="0"/>
                <a:ea typeface="HGP創英角ｺﾞｼｯｸUB" pitchFamily="50" charset="-128"/>
                <a:cs typeface="Arial" pitchFamily="34" charset="0"/>
              </a:rPr>
              <a:t>↓</a:t>
            </a:r>
            <a:endParaRPr lang="en-US" altLang="ja-JP" sz="2000" dirty="0" smtClean="0">
              <a:latin typeface="Arial" pitchFamily="34" charset="0"/>
              <a:ea typeface="HGP創英角ｺﾞｼｯｸUB" pitchFamily="50" charset="-128"/>
              <a:cs typeface="Arial" pitchFamily="34" charset="0"/>
            </a:endParaRPr>
          </a:p>
          <a:p>
            <a:r>
              <a:rPr lang="ja-JP" altLang="en-US" sz="2000" dirty="0" smtClean="0">
                <a:latin typeface="Arial" pitchFamily="34" charset="0"/>
                <a:ea typeface="HGP創英角ｺﾞｼｯｸUB" pitchFamily="50" charset="-128"/>
                <a:cs typeface="Arial" pitchFamily="34" charset="0"/>
              </a:rPr>
              <a:t>あっという間に高専卒業</a:t>
            </a:r>
            <a:endParaRPr lang="en-US" altLang="ja-JP" sz="2000" dirty="0" smtClean="0">
              <a:latin typeface="Arial" pitchFamily="34" charset="0"/>
              <a:ea typeface="HGP創英角ｺﾞｼｯｸUB" pitchFamily="50" charset="-128"/>
              <a:cs typeface="Arial" pitchFamily="34" charset="0"/>
            </a:endParaRPr>
          </a:p>
          <a:p>
            <a:pPr algn="ctr"/>
            <a:r>
              <a:rPr lang="ja-JP" altLang="en-US" sz="2000" dirty="0" smtClean="0">
                <a:latin typeface="Arial" pitchFamily="34" charset="0"/>
                <a:ea typeface="HGP創英角ｺﾞｼｯｸUB" pitchFamily="50" charset="-128"/>
                <a:cs typeface="Arial" pitchFamily="34" charset="0"/>
              </a:rPr>
              <a:t>↓</a:t>
            </a:r>
            <a:endParaRPr lang="en-US" altLang="ja-JP" sz="2000" dirty="0" smtClean="0">
              <a:latin typeface="Arial" pitchFamily="34" charset="0"/>
              <a:ea typeface="HGP創英角ｺﾞｼｯｸUB" pitchFamily="50" charset="-128"/>
              <a:cs typeface="Arial" pitchFamily="34" charset="0"/>
            </a:endParaRPr>
          </a:p>
          <a:p>
            <a:r>
              <a:rPr lang="ja-JP" altLang="en-US" sz="2000" dirty="0" smtClean="0">
                <a:latin typeface="Arial" pitchFamily="34" charset="0"/>
                <a:ea typeface="HGP創英角ｺﾞｼｯｸUB" pitchFamily="50" charset="-128"/>
                <a:cs typeface="Arial" pitchFamily="34" charset="0"/>
              </a:rPr>
              <a:t>小林（</a:t>
            </a:r>
            <a:r>
              <a:rPr lang="en-US" altLang="ja-JP" sz="2000" dirty="0" smtClean="0">
                <a:latin typeface="Arial" pitchFamily="34" charset="0"/>
                <a:ea typeface="HGP創英角ｺﾞｼｯｸUB" pitchFamily="50" charset="-128"/>
                <a:cs typeface="Arial" pitchFamily="34" charset="0"/>
              </a:rPr>
              <a:t>Curio</a:t>
            </a:r>
            <a:r>
              <a:rPr lang="ja-JP" altLang="en-US" sz="2000" dirty="0" smtClean="0">
                <a:latin typeface="Arial" pitchFamily="34" charset="0"/>
                <a:ea typeface="HGP創英角ｺﾞｼｯｸUB" pitchFamily="50" charset="-128"/>
                <a:cs typeface="Arial" pitchFamily="34" charset="0"/>
              </a:rPr>
              <a:t>当時の</a:t>
            </a:r>
            <a:r>
              <a:rPr lang="en-US" altLang="ja-JP" sz="2000" dirty="0" smtClean="0">
                <a:latin typeface="Arial" pitchFamily="34" charset="0"/>
                <a:ea typeface="HGP創英角ｺﾞｼｯｸUB" pitchFamily="50" charset="-128"/>
                <a:cs typeface="Arial" pitchFamily="34" charset="0"/>
              </a:rPr>
              <a:t>CEO</a:t>
            </a:r>
            <a:r>
              <a:rPr lang="ja-JP" altLang="en-US" sz="2000" dirty="0" smtClean="0">
                <a:latin typeface="Arial" pitchFamily="34" charset="0"/>
                <a:ea typeface="HGP創英角ｺﾞｼｯｸUB" pitchFamily="50" charset="-128"/>
                <a:cs typeface="Arial" pitchFamily="34" charset="0"/>
              </a:rPr>
              <a:t>）と揉める</a:t>
            </a:r>
            <a:endParaRPr lang="en-US" altLang="ja-JP" sz="2000" dirty="0" smtClean="0">
              <a:latin typeface="Arial" pitchFamily="34" charset="0"/>
              <a:ea typeface="HGP創英角ｺﾞｼｯｸUB" pitchFamily="50" charset="-128"/>
              <a:cs typeface="Arial" pitchFamily="34" charset="0"/>
            </a:endParaRPr>
          </a:p>
          <a:p>
            <a:pPr algn="ctr"/>
            <a:r>
              <a:rPr lang="ja-JP" altLang="en-US" sz="2000" dirty="0" smtClean="0">
                <a:latin typeface="Arial" pitchFamily="34" charset="0"/>
                <a:ea typeface="HGP創英角ｺﾞｼｯｸUB" pitchFamily="50" charset="-128"/>
                <a:cs typeface="Arial" pitchFamily="34" charset="0"/>
              </a:rPr>
              <a:t>↓</a:t>
            </a:r>
            <a:endParaRPr lang="en-US" altLang="ja-JP" sz="2000" dirty="0" smtClean="0">
              <a:latin typeface="Arial" pitchFamily="34" charset="0"/>
              <a:ea typeface="HGP創英角ｺﾞｼｯｸUB" pitchFamily="50" charset="-128"/>
              <a:cs typeface="Arial" pitchFamily="34" charset="0"/>
            </a:endParaRPr>
          </a:p>
          <a:p>
            <a:r>
              <a:rPr lang="ja-JP" altLang="en-US" sz="2000" dirty="0" smtClean="0">
                <a:latin typeface="Arial" pitchFamily="34" charset="0"/>
                <a:ea typeface="HGP創英角ｺﾞｼｯｸUB" pitchFamily="50" charset="-128"/>
                <a:cs typeface="Arial" pitchFamily="34" charset="0"/>
              </a:rPr>
              <a:t>株式会社ネイキッドテクノロジーにヘッドハンティングされ、転職</a:t>
            </a:r>
            <a:r>
              <a:rPr lang="en-US" altLang="ja-JP" sz="2000" dirty="0" smtClean="0">
                <a:latin typeface="Arial" pitchFamily="34" charset="0"/>
                <a:ea typeface="HGP創英角ｺﾞｼｯｸUB" pitchFamily="50" charset="-128"/>
                <a:cs typeface="Arial" pitchFamily="34" charset="0"/>
              </a:rPr>
              <a:t>(?)</a:t>
            </a:r>
          </a:p>
          <a:p>
            <a:pPr algn="ctr"/>
            <a:r>
              <a:rPr lang="ja-JP" altLang="en-US" sz="2000" dirty="0" smtClean="0">
                <a:latin typeface="Arial" pitchFamily="34" charset="0"/>
                <a:ea typeface="HGP創英角ｺﾞｼｯｸUB" pitchFamily="50" charset="-128"/>
                <a:cs typeface="Arial" pitchFamily="34" charset="0"/>
              </a:rPr>
              <a:t>↓</a:t>
            </a:r>
            <a:endParaRPr lang="en-US" altLang="ja-JP" sz="2000" dirty="0" smtClean="0">
              <a:latin typeface="Arial" pitchFamily="34" charset="0"/>
              <a:ea typeface="HGP創英角ｺﾞｼｯｸUB" pitchFamily="50" charset="-128"/>
              <a:cs typeface="Arial" pitchFamily="34" charset="0"/>
            </a:endParaRPr>
          </a:p>
          <a:p>
            <a:r>
              <a:rPr lang="ja-JP" altLang="en-US" sz="2000" dirty="0" smtClean="0">
                <a:latin typeface="Arial" pitchFamily="34" charset="0"/>
                <a:ea typeface="HGP創英角ｺﾞｼｯｸUB" pitchFamily="50" charset="-128"/>
                <a:cs typeface="Arial" pitchFamily="34" charset="0"/>
              </a:rPr>
              <a:t>堀田（今の上司）と出会う。</a:t>
            </a:r>
            <a:endParaRPr lang="en-US" altLang="ja-JP" sz="2000" dirty="0" smtClean="0">
              <a:latin typeface="Arial" pitchFamily="34" charset="0"/>
              <a:ea typeface="HGP創英角ｺﾞｼｯｸUB" pitchFamily="50" charset="-128"/>
              <a:cs typeface="Arial" pitchFamily="34" charset="0"/>
            </a:endParaRPr>
          </a:p>
          <a:p>
            <a:r>
              <a:rPr lang="en-US" altLang="ja-JP" sz="2000" dirty="0" smtClean="0">
                <a:latin typeface="Arial" pitchFamily="34" charset="0"/>
                <a:ea typeface="HGP創英角ｺﾞｼｯｸUB" pitchFamily="50" charset="-128"/>
                <a:cs typeface="Arial" pitchFamily="34" charset="0"/>
              </a:rPr>
              <a:t>-</a:t>
            </a:r>
            <a:r>
              <a:rPr lang="ja-JP" altLang="en-US" sz="2000" dirty="0" smtClean="0">
                <a:latin typeface="Arial" pitchFamily="34" charset="0"/>
                <a:ea typeface="HGP創英角ｺﾞｼｯｸUB" pitchFamily="50" charset="-128"/>
                <a:cs typeface="Arial" pitchFamily="34" charset="0"/>
              </a:rPr>
              <a:t> 慶応大学 博士後期課程</a:t>
            </a:r>
            <a:endParaRPr lang="en-US" altLang="ja-JP" sz="2000" dirty="0" smtClean="0">
              <a:latin typeface="Arial" pitchFamily="34" charset="0"/>
              <a:ea typeface="HGP創英角ｺﾞｼｯｸUB" pitchFamily="50" charset="-128"/>
              <a:cs typeface="Arial" pitchFamily="34" charset="0"/>
            </a:endParaRPr>
          </a:p>
          <a:p>
            <a:r>
              <a:rPr lang="en-US" altLang="ja-JP" sz="2000" dirty="0" smtClean="0">
                <a:latin typeface="Arial" pitchFamily="34" charset="0"/>
                <a:ea typeface="HGP創英角ｺﾞｼｯｸUB" pitchFamily="50" charset="-128"/>
                <a:cs typeface="Arial" pitchFamily="34" charset="0"/>
              </a:rPr>
              <a:t>- </a:t>
            </a:r>
            <a:r>
              <a:rPr lang="ja-JP" altLang="en-US" sz="2000" dirty="0" smtClean="0">
                <a:latin typeface="Arial" pitchFamily="34" charset="0"/>
                <a:ea typeface="HGP創英角ｺﾞｼｯｸUB" pitchFamily="50" charset="-128"/>
                <a:cs typeface="Arial" pitchFamily="34" charset="0"/>
              </a:rPr>
              <a:t>２回飛び級・起業経験アリの凄い人。</a:t>
            </a:r>
            <a:endParaRPr lang="en-US" altLang="ja-JP" sz="2000" dirty="0" smtClean="0">
              <a:latin typeface="Arial" pitchFamily="34" charset="0"/>
              <a:ea typeface="HGP創英角ｺﾞｼｯｸUB" pitchFamily="50" charset="-128"/>
              <a:cs typeface="Arial" pitchFamily="34" charset="0"/>
            </a:endParaRPr>
          </a:p>
          <a:p>
            <a:pPr algn="ctr"/>
            <a:r>
              <a:rPr lang="ja-JP" altLang="en-US" sz="2000" dirty="0" smtClean="0">
                <a:latin typeface="Arial" pitchFamily="34" charset="0"/>
                <a:ea typeface="HGP創英角ｺﾞｼｯｸUB" pitchFamily="50" charset="-128"/>
                <a:cs typeface="Arial" pitchFamily="34" charset="0"/>
              </a:rPr>
              <a:t>↓</a:t>
            </a:r>
            <a:endParaRPr lang="en-US" altLang="ja-JP" sz="2000" dirty="0" smtClean="0">
              <a:latin typeface="Arial" pitchFamily="34" charset="0"/>
              <a:ea typeface="HGP創英角ｺﾞｼｯｸUB" pitchFamily="50" charset="-128"/>
              <a:cs typeface="Arial" pitchFamily="34" charset="0"/>
            </a:endParaRPr>
          </a:p>
          <a:p>
            <a:r>
              <a:rPr lang="ja-JP" altLang="en-US" sz="2000" dirty="0" smtClean="0">
                <a:latin typeface="Arial" pitchFamily="34" charset="0"/>
                <a:ea typeface="HGP創英角ｺﾞｼｯｸUB" pitchFamily="50" charset="-128"/>
                <a:cs typeface="Arial" pitchFamily="34" charset="0"/>
              </a:rPr>
              <a:t>堀田に鍛えられ、ウェブ業界のイロハを叩き込まれる ←イマココ！</a:t>
            </a:r>
            <a:endParaRPr lang="en-US" altLang="ja-JP" sz="2000" dirty="0" smtClean="0">
              <a:latin typeface="Arial" pitchFamily="34" charset="0"/>
              <a:ea typeface="HGP創英角ｺﾞｼｯｸUB" pitchFamily="50"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fade">
                                      <p:cBhvr>
                                        <p:cTn id="15" dur="500"/>
                                        <p:tgtEl>
                                          <p:spTgt spid="8">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fade">
                                      <p:cBhvr>
                                        <p:cTn id="18" dur="500"/>
                                        <p:tgtEl>
                                          <p:spTgt spid="8">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fade">
                                      <p:cBhvr>
                                        <p:cTn id="21" dur="500"/>
                                        <p:tgtEl>
                                          <p:spTgt spid="8">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6" end="6"/>
                                            </p:txEl>
                                          </p:spTgt>
                                        </p:tgtEl>
                                        <p:attrNameLst>
                                          <p:attrName>style.visibility</p:attrName>
                                        </p:attrNameLst>
                                      </p:cBhvr>
                                      <p:to>
                                        <p:strVal val="visible"/>
                                      </p:to>
                                    </p:set>
                                    <p:animEffect transition="in" filter="fade">
                                      <p:cBhvr>
                                        <p:cTn id="26" dur="500"/>
                                        <p:tgtEl>
                                          <p:spTgt spid="8">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animEffect transition="in" filter="fade">
                                      <p:cBhvr>
                                        <p:cTn id="29" dur="500"/>
                                        <p:tgtEl>
                                          <p:spTgt spid="8">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xEl>
                                              <p:pRg st="8" end="8"/>
                                            </p:txEl>
                                          </p:spTgt>
                                        </p:tgtEl>
                                        <p:attrNameLst>
                                          <p:attrName>style.visibility</p:attrName>
                                        </p:attrNameLst>
                                      </p:cBhvr>
                                      <p:to>
                                        <p:strVal val="visible"/>
                                      </p:to>
                                    </p:set>
                                    <p:animEffect transition="in" filter="fade">
                                      <p:cBhvr>
                                        <p:cTn id="34" dur="500"/>
                                        <p:tgtEl>
                                          <p:spTgt spid="8">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animEffect transition="in" filter="fade">
                                      <p:cBhvr>
                                        <p:cTn id="37" dur="500"/>
                                        <p:tgtEl>
                                          <p:spTgt spid="8">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10" end="10"/>
                                            </p:txEl>
                                          </p:spTgt>
                                        </p:tgtEl>
                                        <p:attrNameLst>
                                          <p:attrName>style.visibility</p:attrName>
                                        </p:attrNameLst>
                                      </p:cBhvr>
                                      <p:to>
                                        <p:strVal val="visible"/>
                                      </p:to>
                                    </p:set>
                                    <p:animEffect transition="in" filter="fade">
                                      <p:cBhvr>
                                        <p:cTn id="42" dur="500"/>
                                        <p:tgtEl>
                                          <p:spTgt spid="8">
                                            <p:txEl>
                                              <p:pRg st="10" end="1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8">
                                            <p:txEl>
                                              <p:pRg st="11" end="11"/>
                                            </p:txEl>
                                          </p:spTgt>
                                        </p:tgtEl>
                                        <p:attrNameLst>
                                          <p:attrName>style.visibility</p:attrName>
                                        </p:attrNameLst>
                                      </p:cBhvr>
                                      <p:to>
                                        <p:strVal val="visible"/>
                                      </p:to>
                                    </p:set>
                                    <p:animEffect transition="in" filter="fade">
                                      <p:cBhvr>
                                        <p:cTn id="45" dur="500"/>
                                        <p:tgtEl>
                                          <p:spTgt spid="8">
                                            <p:txEl>
                                              <p:pRg st="11" end="1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
                                            <p:txEl>
                                              <p:pRg st="12" end="12"/>
                                            </p:txEl>
                                          </p:spTgt>
                                        </p:tgtEl>
                                        <p:attrNameLst>
                                          <p:attrName>style.visibility</p:attrName>
                                        </p:attrNameLst>
                                      </p:cBhvr>
                                      <p:to>
                                        <p:strVal val="visible"/>
                                      </p:to>
                                    </p:set>
                                    <p:animEffect transition="in" filter="fade">
                                      <p:cBhvr>
                                        <p:cTn id="50" dur="500"/>
                                        <p:tgtEl>
                                          <p:spTgt spid="8">
                                            <p:txEl>
                                              <p:pRg st="12" end="12"/>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8">
                                            <p:txEl>
                                              <p:pRg st="13" end="13"/>
                                            </p:txEl>
                                          </p:spTgt>
                                        </p:tgtEl>
                                        <p:attrNameLst>
                                          <p:attrName>style.visibility</p:attrName>
                                        </p:attrNameLst>
                                      </p:cBhvr>
                                      <p:to>
                                        <p:strVal val="visible"/>
                                      </p:to>
                                    </p:set>
                                    <p:animEffect transition="in" filter="fade">
                                      <p:cBhvr>
                                        <p:cTn id="53" dur="500"/>
                                        <p:tgtEl>
                                          <p:spTgt spid="8">
                                            <p:txEl>
                                              <p:pRg st="13" end="13"/>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8">
                                            <p:txEl>
                                              <p:pRg st="14" end="14"/>
                                            </p:txEl>
                                          </p:spTgt>
                                        </p:tgtEl>
                                        <p:attrNameLst>
                                          <p:attrName>style.visibility</p:attrName>
                                        </p:attrNameLst>
                                      </p:cBhvr>
                                      <p:to>
                                        <p:strVal val="visible"/>
                                      </p:to>
                                    </p:set>
                                    <p:animEffect transition="in" filter="fade">
                                      <p:cBhvr>
                                        <p:cTn id="56" dur="500"/>
                                        <p:tgtEl>
                                          <p:spTgt spid="8">
                                            <p:txEl>
                                              <p:pRg st="14" end="14"/>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8">
                                            <p:txEl>
                                              <p:pRg st="15" end="15"/>
                                            </p:txEl>
                                          </p:spTgt>
                                        </p:tgtEl>
                                        <p:attrNameLst>
                                          <p:attrName>style.visibility</p:attrName>
                                        </p:attrNameLst>
                                      </p:cBhvr>
                                      <p:to>
                                        <p:strVal val="visible"/>
                                      </p:to>
                                    </p:set>
                                    <p:animEffect transition="in" filter="fade">
                                      <p:cBhvr>
                                        <p:cTn id="59" dur="500"/>
                                        <p:tgtEl>
                                          <p:spTgt spid="8">
                                            <p:txEl>
                                              <p:pRg st="15" end="15"/>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8">
                                            <p:txEl>
                                              <p:pRg st="16" end="16"/>
                                            </p:txEl>
                                          </p:spTgt>
                                        </p:tgtEl>
                                        <p:attrNameLst>
                                          <p:attrName>style.visibility</p:attrName>
                                        </p:attrNameLst>
                                      </p:cBhvr>
                                      <p:to>
                                        <p:strVal val="visible"/>
                                      </p:to>
                                    </p:set>
                                    <p:animEffect transition="in" filter="fade">
                                      <p:cBhvr>
                                        <p:cTn id="64" dur="500"/>
                                        <p:tgtEl>
                                          <p:spTgt spid="8">
                                            <p:txEl>
                                              <p:pRg st="16" end="16"/>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8">
                                            <p:txEl>
                                              <p:pRg st="17" end="17"/>
                                            </p:txEl>
                                          </p:spTgt>
                                        </p:tgtEl>
                                        <p:attrNameLst>
                                          <p:attrName>style.visibility</p:attrName>
                                        </p:attrNameLst>
                                      </p:cBhvr>
                                      <p:to>
                                        <p:strVal val="visible"/>
                                      </p:to>
                                    </p:set>
                                    <p:animEffect transition="in" filter="fade">
                                      <p:cBhvr>
                                        <p:cTn id="67" dur="500"/>
                                        <p:tgtEl>
                                          <p:spTgt spid="8">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2071670" y="285728"/>
            <a:ext cx="5000087" cy="523220"/>
          </a:xfrm>
          <a:prstGeom prst="rect">
            <a:avLst/>
          </a:prstGeom>
          <a:noFill/>
        </p:spPr>
        <p:txBody>
          <a:bodyPr wrap="none" rtlCol="0">
            <a:spAutoFit/>
          </a:bodyPr>
          <a:lstStyle/>
          <a:p>
            <a:pPr algn="ctr"/>
            <a:r>
              <a:rPr lang="ja-JP" altLang="en-US" sz="2800" dirty="0" smtClean="0">
                <a:latin typeface="HGP創英角ｺﾞｼｯｸUB" pitchFamily="50" charset="-128"/>
                <a:ea typeface="HGP創英角ｺﾞｼｯｸUB" pitchFamily="50" charset="-128"/>
              </a:rPr>
              <a:t>ここでちょっと会社の宣伝を（笑）</a:t>
            </a:r>
            <a:endParaRPr lang="en-US" altLang="ja-JP" sz="2800" dirty="0" smtClean="0">
              <a:latin typeface="HGP創英角ｺﾞｼｯｸUB" pitchFamily="50" charset="-128"/>
              <a:ea typeface="HGP創英角ｺﾞｼｯｸUB" pitchFamily="50" charset="-128"/>
            </a:endParaRPr>
          </a:p>
        </p:txBody>
      </p:sp>
      <p:sp>
        <p:nvSpPr>
          <p:cNvPr id="7" name="テキスト ボックス 6"/>
          <p:cNvSpPr txBox="1"/>
          <p:nvPr/>
        </p:nvSpPr>
        <p:spPr>
          <a:xfrm>
            <a:off x="3929058" y="1054886"/>
            <a:ext cx="5155579" cy="1200329"/>
          </a:xfrm>
          <a:prstGeom prst="rect">
            <a:avLst/>
          </a:prstGeom>
          <a:noFill/>
        </p:spPr>
        <p:txBody>
          <a:bodyPr wrap="none" rtlCol="0">
            <a:spAutoFit/>
          </a:bodyPr>
          <a:lstStyle/>
          <a:p>
            <a:pPr>
              <a:buFont typeface="Arial" pitchFamily="34" charset="0"/>
              <a:buChar char="•"/>
            </a:pPr>
            <a:r>
              <a:rPr lang="en-US" altLang="ja-JP" dirty="0" smtClean="0"/>
              <a:t> </a:t>
            </a:r>
            <a:r>
              <a:rPr lang="ja-JP" altLang="en-US" dirty="0" smtClean="0"/>
              <a:t>モバイル向けプラットフォームを開発する技術会社</a:t>
            </a:r>
            <a:endParaRPr lang="en-US" altLang="ja-JP" dirty="0" smtClean="0"/>
          </a:p>
          <a:p>
            <a:pPr>
              <a:buFont typeface="Arial" pitchFamily="34" charset="0"/>
              <a:buChar char="•"/>
            </a:pPr>
            <a:r>
              <a:rPr lang="ja-JP" altLang="en-US" dirty="0" smtClean="0"/>
              <a:t> 未踏採択者５人</a:t>
            </a:r>
            <a:r>
              <a:rPr lang="en-US" altLang="ja-JP" dirty="0" smtClean="0"/>
              <a:t>(!)</a:t>
            </a:r>
          </a:p>
          <a:p>
            <a:pPr>
              <a:buFont typeface="Arial" pitchFamily="34" charset="0"/>
              <a:buChar char="•"/>
            </a:pPr>
            <a:r>
              <a:rPr lang="ja-JP" altLang="en-US" dirty="0" smtClean="0"/>
              <a:t> 創業者が全員学生時代に起業</a:t>
            </a:r>
            <a:endParaRPr lang="en-US" altLang="ja-JP" dirty="0" smtClean="0"/>
          </a:p>
          <a:p>
            <a:pPr>
              <a:buFont typeface="Arial" pitchFamily="34" charset="0"/>
              <a:buChar char="•"/>
            </a:pPr>
            <a:r>
              <a:rPr lang="en-US" altLang="ja-JP" dirty="0" smtClean="0"/>
              <a:t> </a:t>
            </a:r>
            <a:r>
              <a:rPr lang="ja-JP" altLang="en-US" dirty="0" smtClean="0"/>
              <a:t>論文が国際学会</a:t>
            </a:r>
            <a:r>
              <a:rPr lang="en-US" altLang="ja-JP" dirty="0" smtClean="0"/>
              <a:t>Web Intelligence 2008 </a:t>
            </a:r>
            <a:r>
              <a:rPr lang="ja-JP" altLang="en-US" dirty="0" smtClean="0"/>
              <a:t>に採録</a:t>
            </a:r>
            <a:endParaRPr lang="en-US" altLang="ja-JP" dirty="0" smtClean="0"/>
          </a:p>
        </p:txBody>
      </p:sp>
      <p:pic>
        <p:nvPicPr>
          <p:cNvPr id="87045" name="Picture 5"/>
          <p:cNvPicPr>
            <a:picLocks noChangeAspect="1" noChangeArrowheads="1"/>
          </p:cNvPicPr>
          <p:nvPr/>
        </p:nvPicPr>
        <p:blipFill>
          <a:blip r:embed="rId2"/>
          <a:srcRect/>
          <a:stretch>
            <a:fillRect/>
          </a:stretch>
        </p:blipFill>
        <p:spPr bwMode="auto">
          <a:xfrm>
            <a:off x="1552569" y="1347778"/>
            <a:ext cx="2162175" cy="723900"/>
          </a:xfrm>
          <a:prstGeom prst="rect">
            <a:avLst/>
          </a:prstGeom>
          <a:noFill/>
          <a:ln w="9525">
            <a:noFill/>
            <a:miter lim="800000"/>
            <a:headEnd/>
            <a:tailEnd/>
          </a:ln>
          <a:effectLst/>
        </p:spPr>
      </p:pic>
      <p:sp>
        <p:nvSpPr>
          <p:cNvPr id="9" name="テキスト ボックス 8"/>
          <p:cNvSpPr txBox="1"/>
          <p:nvPr/>
        </p:nvSpPr>
        <p:spPr>
          <a:xfrm>
            <a:off x="285720" y="1071546"/>
            <a:ext cx="3262432" cy="338554"/>
          </a:xfrm>
          <a:prstGeom prst="rect">
            <a:avLst/>
          </a:prstGeom>
          <a:noFill/>
        </p:spPr>
        <p:txBody>
          <a:bodyPr wrap="none" rtlCol="0">
            <a:spAutoFit/>
          </a:bodyPr>
          <a:lstStyle/>
          <a:p>
            <a:r>
              <a:rPr lang="ja-JP" altLang="en-US" sz="1600" dirty="0" smtClean="0">
                <a:latin typeface="Arial" pitchFamily="34" charset="0"/>
                <a:ea typeface="HGSｺﾞｼｯｸM" pitchFamily="50" charset="-128"/>
                <a:cs typeface="Arial" pitchFamily="34" charset="0"/>
              </a:rPr>
              <a:t>株式会社ネイキッドテクノロジー</a:t>
            </a:r>
            <a:endParaRPr lang="en-US" altLang="ja-JP" sz="1600" dirty="0" smtClean="0">
              <a:latin typeface="Arial" pitchFamily="34" charset="0"/>
              <a:ea typeface="HGSｺﾞｼｯｸM" pitchFamily="50" charset="-128"/>
              <a:cs typeface="Arial" pitchFamily="34" charset="0"/>
            </a:endParaRPr>
          </a:p>
        </p:txBody>
      </p:sp>
      <p:sp>
        <p:nvSpPr>
          <p:cNvPr id="8" name="正方形/長方形 7"/>
          <p:cNvSpPr/>
          <p:nvPr/>
        </p:nvSpPr>
        <p:spPr>
          <a:xfrm>
            <a:off x="2143108" y="2643182"/>
            <a:ext cx="4857784" cy="3429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写真のため</a:t>
            </a:r>
            <a:endParaRPr kumimoji="1" lang="en-US" altLang="ja-JP" dirty="0" smtClean="0"/>
          </a:p>
          <a:p>
            <a:pPr algn="ctr"/>
            <a:r>
              <a:rPr lang="ja-JP" altLang="en-US" dirty="0" smtClean="0"/>
              <a:t>公開</a:t>
            </a:r>
            <a:r>
              <a:rPr lang="ja-JP" altLang="en-US" dirty="0" smtClean="0"/>
              <a:t>できません。</a:t>
            </a:r>
            <a:endParaRPr kumimoji="1" lang="ja-JP"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6828</TotalTime>
  <Words>1018</Words>
  <Application>Microsoft Office PowerPoint</Application>
  <PresentationFormat>画面に合わせる (4:3)</PresentationFormat>
  <Paragraphs>269</Paragraphs>
  <Slides>41</Slides>
  <Notes>1</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41</vt:i4>
      </vt:variant>
    </vt:vector>
  </HeadingPairs>
  <TitlesOfParts>
    <vt:vector size="43" baseType="lpstr">
      <vt:lpstr>Office テーマ</vt:lpstr>
      <vt:lpstr>数式</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lpstr>スライド 29</vt:lpstr>
      <vt:lpstr>スライド 30</vt:lpstr>
      <vt:lpstr>スライド 31</vt:lpstr>
      <vt:lpstr>スライド 32</vt:lpstr>
      <vt:lpstr>スライド 33</vt:lpstr>
      <vt:lpstr>スライド 34</vt:lpstr>
      <vt:lpstr>スライド 35</vt:lpstr>
      <vt:lpstr>スライド 36</vt:lpstr>
      <vt:lpstr>スライド 37</vt:lpstr>
      <vt:lpstr>スライド 38</vt:lpstr>
      <vt:lpstr>スライド 39</vt:lpstr>
      <vt:lpstr>スライド 40</vt:lpstr>
      <vt:lpstr>スライド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Shohei Ohsawa</dc:creator>
  <cp:lastModifiedBy>Shohei Ohsawa</cp:lastModifiedBy>
  <cp:revision>83</cp:revision>
  <dcterms:created xsi:type="dcterms:W3CDTF">2009-08-24T11:11:27Z</dcterms:created>
  <dcterms:modified xsi:type="dcterms:W3CDTF">2009-08-30T05:33:54Z</dcterms:modified>
</cp:coreProperties>
</file>