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5" r:id="rId4"/>
    <p:sldId id="297" r:id="rId5"/>
    <p:sldId id="258" r:id="rId6"/>
    <p:sldId id="263" r:id="rId7"/>
    <p:sldId id="265" r:id="rId8"/>
    <p:sldId id="266" r:id="rId9"/>
    <p:sldId id="267" r:id="rId10"/>
    <p:sldId id="294" r:id="rId11"/>
    <p:sldId id="289" r:id="rId12"/>
    <p:sldId id="291" r:id="rId13"/>
    <p:sldId id="290" r:id="rId14"/>
    <p:sldId id="292" r:id="rId15"/>
    <p:sldId id="259" r:id="rId16"/>
    <p:sldId id="268" r:id="rId17"/>
    <p:sldId id="296" r:id="rId18"/>
    <p:sldId id="261" r:id="rId19"/>
    <p:sldId id="262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0DB3-A5E9-47D0-BDEF-0CDA0E990D77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EA11C-7E3A-4327-8B10-2C7CBD8748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横田先生</a:t>
            </a:r>
            <a:r>
              <a:rPr lang="en-US" altLang="ja-JP" dirty="0" smtClean="0"/>
              <a:t>@</a:t>
            </a:r>
            <a:r>
              <a:rPr lang="ja-JP" altLang="en-US" dirty="0" smtClean="0"/>
              <a:t>東工大</a:t>
            </a:r>
            <a:r>
              <a:rPr lang="en-US" altLang="ja-JP" dirty="0" smtClean="0"/>
              <a:t>, </a:t>
            </a:r>
            <a:r>
              <a:rPr lang="ja-JP" altLang="en-US" dirty="0" smtClean="0"/>
              <a:t>小林先生</a:t>
            </a:r>
            <a:r>
              <a:rPr lang="en-US" altLang="ja-JP" dirty="0" smtClean="0"/>
              <a:t>@</a:t>
            </a:r>
            <a:r>
              <a:rPr lang="ja-JP" altLang="en-US" dirty="0" smtClean="0"/>
              <a:t>名古屋大</a:t>
            </a:r>
            <a:r>
              <a:rPr lang="en-US" altLang="ja-JP" dirty="0" smtClean="0"/>
              <a:t>, </a:t>
            </a:r>
            <a:r>
              <a:rPr lang="ja-JP" altLang="en-US" dirty="0" smtClean="0"/>
              <a:t>渡辺さん</a:t>
            </a:r>
            <a:r>
              <a:rPr lang="en-US" altLang="ja-JP" dirty="0" smtClean="0"/>
              <a:t>, </a:t>
            </a:r>
            <a:r>
              <a:rPr lang="ja-JP" altLang="en-US" dirty="0" smtClean="0"/>
              <a:t>大喜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EA11C-7E3A-4327-8B10-2C7CBD87481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21CB-9D43-4806-86B1-A4A38A51698B}" type="datetimeFigureOut">
              <a:rPr kumimoji="1" lang="ja-JP" altLang="en-US" smtClean="0"/>
              <a:pPr/>
              <a:t>2008/11/17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FA11-5432-4141-A726-8D395C5DA5C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My%20Documents\Kami%20Data\thesis\CoopIS\CoopIS&#22577;&#21578;\hotel\P1040684.JPG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file:///C:\Documents%20and%20Settings\Administrator\My%20Documents\Kami%20Data\thesis\CoopIS\CoopIS&#22577;&#21578;\1th\P1040359.JPG" TargetMode="External"/><Relationship Id="rId7" Type="http://schemas.openxmlformats.org/officeDocument/2006/relationships/image" Target="../media/image21.jpeg"/><Relationship Id="rId12" Type="http://schemas.openxmlformats.org/officeDocument/2006/relationships/hyperlink" Target="file:///C:\Documents%20and%20Settings\Administrator\My%20Documents\Kami%20Data\thesis\CoopIS\CoopIS&#22577;&#21578;\foods\P104062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Administrator\My%20Documents\Kami%20Data\thesis\CoopIS\CoopIS&#22577;&#21578;\1th\P1040351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file:///C:\Documents%20and%20Settings\Administrator\My%20Documents\Kami%20Data\thesis\CoopIS\CoopIS&#22577;&#21578;\3th\P1040348.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On the Move</a:t>
            </a:r>
            <a:r>
              <a:rPr kumimoji="1" lang="ja-JP" altLang="en-US" dirty="0" smtClean="0"/>
              <a:t>参加報告</a:t>
            </a:r>
            <a:endParaRPr kumimoji="1" lang="ja-JP" altLang="en-US" dirty="0"/>
          </a:p>
        </p:txBody>
      </p:sp>
      <p:pic>
        <p:nvPicPr>
          <p:cNvPr id="1027" name="Picture 3" descr="C:\Documents and Settings\Administrator\デスクトップ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914" y="3429000"/>
            <a:ext cx="478564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質疑応答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357298"/>
            <a:ext cx="8472518" cy="5429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ja-JP" dirty="0" smtClean="0"/>
              <a:t>Q. </a:t>
            </a:r>
            <a:r>
              <a:rPr lang="ja-JP" altLang="en-US" dirty="0" smtClean="0"/>
              <a:t>対象</a:t>
            </a:r>
            <a:r>
              <a:rPr lang="ja-JP" altLang="en-US" dirty="0" smtClean="0"/>
              <a:t>情報源の数</a:t>
            </a:r>
            <a:r>
              <a:rPr lang="ja-JP" altLang="en-US" dirty="0" smtClean="0"/>
              <a:t>が増えすぎると</a:t>
            </a:r>
            <a:r>
              <a:rPr lang="ja-JP" altLang="en-US" dirty="0" smtClean="0"/>
              <a:t>、処理限界が来るのでは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A. </a:t>
            </a:r>
            <a:r>
              <a:rPr kumimoji="1" lang="ja-JP" altLang="en-US" dirty="0" smtClean="0">
                <a:solidFill>
                  <a:srgbClr val="0070C0"/>
                </a:solidFill>
              </a:rPr>
              <a:t>現在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は、複数ノードが利用できる環境で、処理を分散させる仕組みを研究している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ja-JP" dirty="0" smtClean="0"/>
              <a:t>Q. </a:t>
            </a:r>
            <a:r>
              <a:rPr lang="ja-JP" altLang="en-US" dirty="0" smtClean="0"/>
              <a:t>単独ノードしか利用できない環境において、対象情報源数がシステムリソース</a:t>
            </a:r>
            <a:r>
              <a:rPr lang="ja-JP" altLang="en-US" dirty="0" smtClean="0"/>
              <a:t>を</a:t>
            </a:r>
            <a:r>
              <a:rPr lang="ja-JP" altLang="en-US" dirty="0" smtClean="0"/>
              <a:t>超えるような状況の時</a:t>
            </a:r>
            <a:r>
              <a:rPr lang="ja-JP" altLang="en-US" dirty="0" smtClean="0"/>
              <a:t>にはどうするのか？</a:t>
            </a: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A. </a:t>
            </a:r>
            <a:r>
              <a:rPr lang="ja-JP" altLang="en-US" dirty="0" smtClean="0">
                <a:solidFill>
                  <a:srgbClr val="0070C0"/>
                </a:solidFill>
              </a:rPr>
              <a:t>対象情報源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に優先順位を付け</a:t>
            </a:r>
            <a:r>
              <a:rPr lang="ja-JP" altLang="en-US" dirty="0" smtClean="0">
                <a:solidFill>
                  <a:srgbClr val="0070C0"/>
                </a:solidFill>
              </a:rPr>
              <a:t>、優先順位の高い</a:t>
            </a:r>
            <a:r>
              <a:rPr lang="ja-JP" altLang="en-US" dirty="0" smtClean="0">
                <a:solidFill>
                  <a:srgbClr val="0070C0"/>
                </a:solidFill>
              </a:rPr>
              <a:t>情報源</a:t>
            </a:r>
            <a:r>
              <a:rPr lang="ja-JP" altLang="en-US" dirty="0" smtClean="0">
                <a:solidFill>
                  <a:srgbClr val="0070C0"/>
                </a:solidFill>
              </a:rPr>
              <a:t>から</a:t>
            </a:r>
            <a:r>
              <a:rPr lang="ja-JP" altLang="en-US" dirty="0" smtClean="0">
                <a:solidFill>
                  <a:srgbClr val="0070C0"/>
                </a:solidFill>
              </a:rPr>
              <a:t>処理をする</a:t>
            </a:r>
            <a:r>
              <a:rPr lang="ja-JP" altLang="en-US" dirty="0" smtClean="0">
                <a:solidFill>
                  <a:srgbClr val="0070C0"/>
                </a:solidFill>
              </a:rPr>
              <a:t>ことで、限られたリソース内</a:t>
            </a:r>
            <a:r>
              <a:rPr lang="ja-JP" altLang="en-US" dirty="0" smtClean="0">
                <a:solidFill>
                  <a:srgbClr val="0070C0"/>
                </a:solidFill>
              </a:rPr>
              <a:t>での継続処理を行う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。</a:t>
            </a:r>
            <a:r>
              <a:rPr kumimoji="1" lang="ja-JP" altLang="en-US" dirty="0" smtClean="0">
                <a:solidFill>
                  <a:srgbClr val="0070C0"/>
                </a:solidFill>
              </a:rPr>
              <a:t>人物追跡</a:t>
            </a:r>
            <a:r>
              <a:rPr kumimoji="1" lang="ja-JP" altLang="en-US" dirty="0" smtClean="0">
                <a:solidFill>
                  <a:srgbClr val="0070C0"/>
                </a:solidFill>
              </a:rPr>
              <a:t>アプリ</a:t>
            </a:r>
            <a:r>
              <a:rPr lang="ja-JP" altLang="en-US" dirty="0" smtClean="0">
                <a:solidFill>
                  <a:srgbClr val="0070C0"/>
                </a:solidFill>
              </a:rPr>
              <a:t>で例えると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、</a:t>
            </a:r>
            <a:r>
              <a:rPr kumimoji="1" lang="ja-JP" altLang="en-US" dirty="0" smtClean="0">
                <a:solidFill>
                  <a:srgbClr val="0070C0"/>
                </a:solidFill>
              </a:rPr>
              <a:t>追跡対象との距離が近いカメラから処理を行う。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実験結果を見ると、メモリが解放されていないのでは？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A. </a:t>
            </a:r>
            <a:r>
              <a:rPr lang="ja-JP" altLang="en-US" dirty="0" smtClean="0">
                <a:solidFill>
                  <a:srgbClr val="0070C0"/>
                </a:solidFill>
              </a:rPr>
              <a:t>映像受信に用いている</a:t>
            </a:r>
            <a:r>
              <a:rPr lang="en-US" altLang="ja-JP" dirty="0" smtClean="0">
                <a:solidFill>
                  <a:srgbClr val="0070C0"/>
                </a:solidFill>
              </a:rPr>
              <a:t>QuickTime</a:t>
            </a:r>
            <a:r>
              <a:rPr lang="ja-JP" altLang="en-US" dirty="0" smtClean="0">
                <a:solidFill>
                  <a:srgbClr val="0070C0"/>
                </a:solidFill>
              </a:rPr>
              <a:t>のエラー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代役</a:t>
            </a:r>
            <a:r>
              <a:rPr kumimoji="1" lang="ja-JP" altLang="en-US" dirty="0" smtClean="0"/>
              <a:t>発表</a:t>
            </a:r>
            <a:endParaRPr kumimoji="1" lang="ja-JP" altLang="en-US" dirty="0"/>
          </a:p>
        </p:txBody>
      </p:sp>
      <p:pic>
        <p:nvPicPr>
          <p:cNvPr id="4" name="コンテンツ プレースホルダ 3" descr="P1040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843" y="1500174"/>
            <a:ext cx="6629429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発表時の会場</a:t>
            </a:r>
            <a:endParaRPr kumimoji="1" lang="ja-JP" altLang="en-US" dirty="0"/>
          </a:p>
        </p:txBody>
      </p:sp>
      <p:pic>
        <p:nvPicPr>
          <p:cNvPr id="5" name="コンテンツ プレースホルダ 4" descr="P1040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8940" y="1600200"/>
            <a:ext cx="6446332" cy="4834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準備期間一日ちょっと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6" name="コンテンツ プレースホルダ 5" descr="P104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52149"/>
            <a:ext cx="6715171" cy="5036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無事、発表終了</a:t>
            </a:r>
            <a:endParaRPr kumimoji="1" lang="ja-JP" altLang="en-US" dirty="0"/>
          </a:p>
        </p:txBody>
      </p:sp>
      <p:pic>
        <p:nvPicPr>
          <p:cNvPr id="4" name="コンテンツ プレースホルダ 3" descr="P1040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7502" y="1600200"/>
            <a:ext cx="6446332" cy="4834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CoopIS</a:t>
            </a:r>
            <a:r>
              <a:rPr kumimoji="1" lang="en-US" altLang="ja-JP" dirty="0" smtClean="0"/>
              <a:t> Keynote</a:t>
            </a:r>
            <a:endParaRPr kumimoji="1" lang="ja-JP" altLang="en-US" dirty="0"/>
          </a:p>
        </p:txBody>
      </p:sp>
      <p:pic>
        <p:nvPicPr>
          <p:cNvPr id="8" name="コンテンツ プレースホルダ 7" descr="P1040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357298"/>
            <a:ext cx="5524538" cy="4143404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1285852" y="5618165"/>
            <a:ext cx="707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Title</a:t>
            </a:r>
            <a:r>
              <a:rPr lang="en-US" altLang="ja-JP" sz="2800" dirty="0"/>
              <a:t>: Flexible Recommendations in </a:t>
            </a:r>
            <a:r>
              <a:rPr lang="en-US" altLang="ja-JP" sz="2800" dirty="0" smtClean="0"/>
              <a:t>CourseRank</a:t>
            </a:r>
          </a:p>
          <a:p>
            <a:r>
              <a:rPr lang="en-US" altLang="ja-JP" sz="2800" dirty="0" smtClean="0"/>
              <a:t>Speaker: Hector Garcia-Molina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/>
              <a:t>CourseRank</a:t>
            </a:r>
            <a:endParaRPr kumimoji="1" lang="ja-JP" altLang="en-US" dirty="0"/>
          </a:p>
        </p:txBody>
      </p:sp>
      <p:pic>
        <p:nvPicPr>
          <p:cNvPr id="4" name="コンテンツ プレースホルダ 3" descr="P1040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548220" cy="3411165"/>
          </a:xfrm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214282" y="4857784"/>
            <a:ext cx="8643966" cy="228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rgbClr val="0070C0"/>
                </a:solidFill>
              </a:rPr>
              <a:t>CourseRank</a:t>
            </a:r>
            <a:r>
              <a:rPr lang="en-US" altLang="ja-JP" sz="2800" dirty="0" smtClean="0"/>
              <a:t>: Stanford</a:t>
            </a:r>
            <a:r>
              <a:rPr lang="ja-JP" altLang="en-US" sz="2800" dirty="0" smtClean="0"/>
              <a:t>大学で利用されている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学生の科目決定を手助けするシステム。</a:t>
            </a:r>
            <a:r>
              <a:rPr lang="en-US" altLang="ja-JP" sz="2800" dirty="0" smtClean="0"/>
              <a:t>2007</a:t>
            </a:r>
            <a:r>
              <a:rPr lang="ja-JP" altLang="en-US" sz="2800" dirty="0" smtClean="0"/>
              <a:t>年春から運用</a:t>
            </a:r>
            <a:endParaRPr lang="en-US" altLang="ja-JP" sz="2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 dirty="0" smtClean="0"/>
              <a:t>データ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科目</a:t>
            </a:r>
            <a:r>
              <a:rPr lang="ja-JP" altLang="en-US" sz="2800" dirty="0" smtClean="0"/>
              <a:t>情報、学生情報、履歴（受けた科目への評価、成績）</a:t>
            </a:r>
            <a:r>
              <a:rPr lang="en-US" altLang="ja-JP" sz="2800" dirty="0" smtClean="0"/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Interface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 descr="C:\Documents and Settings\Administrator\デスクトップ\siryou\WS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368" y="1281131"/>
            <a:ext cx="7650722" cy="550545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デスクトップ\siryou\WS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92" y="1252522"/>
            <a:ext cx="7890374" cy="567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研究に関連した</a:t>
            </a:r>
            <a:r>
              <a:rPr kumimoji="1" lang="ja-JP" altLang="en-US" dirty="0" smtClean="0"/>
              <a:t>発表</a:t>
            </a:r>
            <a:endParaRPr kumimoji="1" lang="ja-JP" altLang="en-US" dirty="0"/>
          </a:p>
        </p:txBody>
      </p:sp>
      <p:pic>
        <p:nvPicPr>
          <p:cNvPr id="4" name="コンテンツ プレースホルダ 3" descr="P104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8586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60222" y="5929330"/>
            <a:ext cx="542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Title: Data-Continuous </a:t>
            </a:r>
            <a:r>
              <a:rPr lang="en-US" altLang="ja-JP" sz="2400" dirty="0"/>
              <a:t>SQL Process </a:t>
            </a:r>
            <a:r>
              <a:rPr lang="en-US" altLang="ja-JP" sz="2400" dirty="0" smtClean="0"/>
              <a:t>Model</a:t>
            </a:r>
          </a:p>
          <a:p>
            <a:r>
              <a:rPr lang="en-US" altLang="ja-JP" sz="2400" dirty="0" smtClean="0"/>
              <a:t>Speaker: </a:t>
            </a:r>
            <a:r>
              <a:rPr lang="en-US" altLang="ja-JP" sz="2400" dirty="0" err="1" smtClean="0"/>
              <a:t>Qiming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Chen and </a:t>
            </a:r>
            <a:r>
              <a:rPr lang="en-US" altLang="ja-JP" sz="2400" dirty="0" err="1"/>
              <a:t>Meichun</a:t>
            </a:r>
            <a:r>
              <a:rPr lang="en-US" altLang="ja-JP" sz="2400" dirty="0"/>
              <a:t> Hsu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804" y="-1429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観光</a:t>
            </a:r>
            <a:r>
              <a:rPr lang="en-US" altLang="ja-JP" sz="3600" dirty="0" smtClean="0"/>
              <a:t>@</a:t>
            </a:r>
            <a:r>
              <a:rPr lang="ja-JP" altLang="en-US" sz="3600" dirty="0" smtClean="0"/>
              <a:t>モンテレー</a:t>
            </a:r>
            <a:endParaRPr kumimoji="1" lang="ja-JP" altLang="en-US" sz="3600" dirty="0"/>
          </a:p>
        </p:txBody>
      </p:sp>
      <p:pic>
        <p:nvPicPr>
          <p:cNvPr id="5" name="コンテンツ プレースホルダ 4" descr="WS00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8342044" cy="5715040"/>
          </a:xfrm>
          <a:solidFill>
            <a:schemeClr val="bg1"/>
          </a:solidFill>
        </p:spPr>
      </p:pic>
      <p:cxnSp>
        <p:nvCxnSpPr>
          <p:cNvPr id="7" name="直線矢印コネクタ 6"/>
          <p:cNvCxnSpPr/>
          <p:nvPr/>
        </p:nvCxnSpPr>
        <p:spPr>
          <a:xfrm rot="5400000" flipH="1" flipV="1">
            <a:off x="7358082" y="1571612"/>
            <a:ext cx="500066" cy="50006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715272" y="1785926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国際空港へ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5400000">
            <a:off x="642910" y="6072206"/>
            <a:ext cx="500066" cy="50006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88725" y="5715016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自然公園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512" y="6215082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山脈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8051" y="4643446"/>
            <a:ext cx="833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ホテル</a:t>
            </a:r>
            <a:endParaRPr kumimoji="1" lang="ja-JP" altLang="en-US" dirty="0"/>
          </a:p>
        </p:txBody>
      </p:sp>
      <p:pic>
        <p:nvPicPr>
          <p:cNvPr id="15" name="図 14" descr="P1040359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413" y="1142984"/>
            <a:ext cx="571471" cy="428603"/>
          </a:xfrm>
          <a:prstGeom prst="rect">
            <a:avLst/>
          </a:prstGeom>
        </p:spPr>
      </p:pic>
      <p:pic>
        <p:nvPicPr>
          <p:cNvPr id="16" name="図 15" descr="P1040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857364"/>
            <a:ext cx="571472" cy="428604"/>
          </a:xfrm>
          <a:prstGeom prst="rect">
            <a:avLst/>
          </a:prstGeom>
        </p:spPr>
      </p:pic>
      <p:pic>
        <p:nvPicPr>
          <p:cNvPr id="17" name="図 16" descr="P104035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3286124"/>
            <a:ext cx="571472" cy="357166"/>
          </a:xfrm>
          <a:prstGeom prst="rect">
            <a:avLst/>
          </a:prstGeom>
        </p:spPr>
      </p:pic>
      <p:pic>
        <p:nvPicPr>
          <p:cNvPr id="18" name="図 17" descr="P1040684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572008"/>
            <a:ext cx="571472" cy="428604"/>
          </a:xfrm>
          <a:prstGeom prst="rect">
            <a:avLst/>
          </a:prstGeom>
        </p:spPr>
      </p:pic>
      <p:pic>
        <p:nvPicPr>
          <p:cNvPr id="19" name="図 18" descr="P1040348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3536" y="6215082"/>
            <a:ext cx="642910" cy="48218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rot="5400000">
            <a:off x="5892809" y="6464321"/>
            <a:ext cx="500066" cy="158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738381" y="4643446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食事</a:t>
            </a:r>
            <a:endParaRPr kumimoji="1" lang="ja-JP" altLang="en-US" dirty="0"/>
          </a:p>
        </p:txBody>
      </p:sp>
      <p:pic>
        <p:nvPicPr>
          <p:cNvPr id="23" name="図 22" descr="P1040622.JP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388" y="4572008"/>
            <a:ext cx="666723" cy="50004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928794" y="2714620"/>
            <a:ext cx="5500726" cy="17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tx1"/>
                </a:solidFill>
              </a:rPr>
              <a:t>CoopIS2008 </a:t>
            </a:r>
            <a:r>
              <a:rPr lang="ja-JP" altLang="en-US" sz="4800" dirty="0" smtClean="0">
                <a:solidFill>
                  <a:schemeClr val="tx1"/>
                </a:solidFill>
              </a:rPr>
              <a:t>完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 the Move(OTM)</a:t>
            </a:r>
            <a:r>
              <a:rPr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5884"/>
            <a:ext cx="8229600" cy="5643578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目的</a:t>
            </a:r>
            <a:endParaRPr lang="en-US" altLang="ja-JP" dirty="0"/>
          </a:p>
          <a:p>
            <a:pPr lvl="1"/>
            <a:r>
              <a:rPr lang="ja-JP" altLang="en-US" dirty="0" smtClean="0"/>
              <a:t>現在、そして将来に向かいソフトウェア技術は多くの分野と協調</a:t>
            </a:r>
            <a:r>
              <a:rPr lang="ja-JP" altLang="en-US" dirty="0" smtClean="0"/>
              <a:t>して発展</a:t>
            </a:r>
            <a:r>
              <a:rPr lang="ja-JP" altLang="en-US" dirty="0" smtClean="0"/>
              <a:t>して</a:t>
            </a:r>
            <a:r>
              <a:rPr lang="ja-JP" altLang="en-US" dirty="0" smtClean="0"/>
              <a:t>いくと予想される。</a:t>
            </a:r>
            <a:r>
              <a:rPr lang="en-US" altLang="ja-JP" dirty="0" smtClean="0"/>
              <a:t>OTM</a:t>
            </a:r>
            <a:r>
              <a:rPr lang="ja-JP" altLang="en-US" dirty="0" smtClean="0"/>
              <a:t>では多分野</a:t>
            </a:r>
            <a:r>
              <a:rPr lang="ja-JP" altLang="en-US" dirty="0" smtClean="0"/>
              <a:t>の研究者が一度に</a:t>
            </a:r>
            <a:r>
              <a:rPr lang="ja-JP" altLang="en-US" dirty="0" smtClean="0"/>
              <a:t>集</a:t>
            </a:r>
            <a:r>
              <a:rPr lang="ja-JP" altLang="en-US" dirty="0" smtClean="0"/>
              <a:t>まり</a:t>
            </a:r>
            <a:r>
              <a:rPr lang="ja-JP" altLang="en-US" dirty="0" smtClean="0"/>
              <a:t>、</a:t>
            </a:r>
            <a:r>
              <a:rPr lang="ja-JP" altLang="en-US" dirty="0" smtClean="0"/>
              <a:t>議論する場</a:t>
            </a:r>
            <a:r>
              <a:rPr lang="ja-JP" altLang="en-US" dirty="0" smtClean="0"/>
              <a:t>を</a:t>
            </a:r>
            <a:r>
              <a:rPr lang="ja-JP" altLang="en-US" dirty="0" smtClean="0"/>
              <a:t>提供する。</a:t>
            </a:r>
            <a:endParaRPr lang="en-US" altLang="ja-JP" dirty="0"/>
          </a:p>
          <a:p>
            <a:r>
              <a:rPr lang="ja-JP" altLang="en-US" dirty="0" smtClean="0"/>
              <a:t>複合会議 </a:t>
            </a:r>
            <a:r>
              <a:rPr lang="en-US" altLang="ja-JP" dirty="0" smtClean="0"/>
              <a:t>(5 conferences+14 workshops)</a:t>
            </a:r>
          </a:p>
          <a:p>
            <a:pPr lvl="1"/>
            <a:r>
              <a:rPr lang="en-US" altLang="ja-JP" dirty="0" smtClean="0"/>
              <a:t>GADA: </a:t>
            </a:r>
            <a:r>
              <a:rPr lang="en-US" dirty="0" smtClean="0"/>
              <a:t>grid computing, high-performance and distributed applications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DOA: </a:t>
            </a:r>
            <a:r>
              <a:rPr lang="en-US" dirty="0" smtClean="0"/>
              <a:t>infrastructure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ODBASE: </a:t>
            </a:r>
            <a:r>
              <a:rPr lang="en-US" dirty="0" smtClean="0"/>
              <a:t>meaning of data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b="1" dirty="0" err="1" smtClean="0">
                <a:solidFill>
                  <a:srgbClr val="FF0000"/>
                </a:solidFill>
              </a:rPr>
              <a:t>CoopIS</a:t>
            </a:r>
            <a:r>
              <a:rPr lang="en-US" altLang="ja-JP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application in organizations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IS: </a:t>
            </a:r>
            <a:r>
              <a:rPr lang="en-US" dirty="0" smtClean="0"/>
              <a:t>information security</a:t>
            </a:r>
            <a:endParaRPr lang="en-US" altLang="ja-JP" dirty="0" smtClean="0"/>
          </a:p>
          <a:p>
            <a:r>
              <a:rPr lang="ja-JP" altLang="en-US" dirty="0" smtClean="0"/>
              <a:t>開催日時・場所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2008/11/9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14@</a:t>
            </a:r>
            <a:r>
              <a:rPr lang="ja-JP" altLang="en-US" dirty="0" smtClean="0"/>
              <a:t>メキシコ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モンテレー</a:t>
            </a:r>
            <a:endParaRPr lang="en-US" altLang="ja-JP" dirty="0"/>
          </a:p>
          <a:p>
            <a:r>
              <a:rPr lang="ja-JP" altLang="en-US" dirty="0" smtClean="0"/>
              <a:t>投稿数</a:t>
            </a:r>
            <a:r>
              <a:rPr lang="en-US" altLang="ja-JP" dirty="0" smtClean="0"/>
              <a:t>,</a:t>
            </a:r>
            <a:r>
              <a:rPr lang="ja-JP" altLang="en-US" dirty="0"/>
              <a:t> </a:t>
            </a:r>
            <a:r>
              <a:rPr lang="ja-JP" altLang="en-US" dirty="0" smtClean="0"/>
              <a:t>採択率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292 (5 conferences) , 25%</a:t>
            </a:r>
            <a:r>
              <a:rPr lang="ja-JP" altLang="en-US" dirty="0" smtClean="0"/>
              <a:t>～</a:t>
            </a:r>
            <a:r>
              <a:rPr lang="en-US" altLang="ja-JP" dirty="0" smtClean="0"/>
              <a:t>33% </a:t>
            </a:r>
          </a:p>
          <a:p>
            <a:pPr lvl="1"/>
            <a:r>
              <a:rPr lang="en-US" altLang="ja-JP" dirty="0" smtClean="0"/>
              <a:t>171 (14 workshops), 33%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50%</a:t>
            </a:r>
          </a:p>
          <a:p>
            <a:pPr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CoopIS</a:t>
            </a:r>
            <a:r>
              <a:rPr lang="en-US" altLang="ja-JP" dirty="0" smtClean="0"/>
              <a:t>(</a:t>
            </a:r>
            <a:r>
              <a:rPr lang="en-US" altLang="ja-JP" sz="2400" dirty="0" smtClean="0"/>
              <a:t>COOPERATIVE INFORMATION SYSTEMS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開催日時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11/12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14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hair</a:t>
            </a:r>
          </a:p>
          <a:p>
            <a:pPr lvl="1"/>
            <a:r>
              <a:rPr lang="en-US" b="1" dirty="0" smtClean="0"/>
              <a:t>Johann Eder</a:t>
            </a:r>
            <a:r>
              <a:rPr lang="en-US" dirty="0" smtClean="0"/>
              <a:t>, University of Klagenfurt, Austria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Masaru </a:t>
            </a:r>
            <a:r>
              <a:rPr lang="en-US" b="1" dirty="0" err="1" smtClean="0">
                <a:solidFill>
                  <a:srgbClr val="0070C0"/>
                </a:solidFill>
              </a:rPr>
              <a:t>Kitsuregawa</a:t>
            </a:r>
            <a:r>
              <a:rPr lang="en-US" dirty="0" smtClean="0"/>
              <a:t>, University of Tokyo, Japan</a:t>
            </a:r>
          </a:p>
          <a:p>
            <a:pPr lvl="1"/>
            <a:r>
              <a:rPr lang="en-US" b="1" dirty="0" smtClean="0"/>
              <a:t>Ling Liu</a:t>
            </a:r>
            <a:r>
              <a:rPr lang="en-US" dirty="0" smtClean="0"/>
              <a:t>, Georgia Institute of Technology, USA</a:t>
            </a:r>
          </a:p>
          <a:p>
            <a:r>
              <a:rPr lang="ja-JP" altLang="en-US" dirty="0" smtClean="0"/>
              <a:t>日本人参加者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横田先生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東工大</a:t>
            </a:r>
            <a:r>
              <a:rPr lang="en-US" altLang="ja-JP" dirty="0" smtClean="0"/>
              <a:t>, </a:t>
            </a:r>
            <a:r>
              <a:rPr lang="ja-JP" altLang="en-US" dirty="0" smtClean="0"/>
              <a:t>小林先生</a:t>
            </a:r>
            <a:r>
              <a:rPr lang="en-US" altLang="ja-JP" dirty="0" smtClean="0"/>
              <a:t>@</a:t>
            </a:r>
            <a:r>
              <a:rPr lang="ja-JP" altLang="en-US" dirty="0" smtClean="0"/>
              <a:t>名古屋大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渡辺さん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大喜</a:t>
            </a:r>
            <a:endParaRPr kumimoji="1" lang="en-US" altLang="ja-JP" dirty="0" smtClean="0"/>
          </a:p>
          <a:p>
            <a:r>
              <a:rPr lang="en-US" altLang="ja-JP" dirty="0" err="1" smtClean="0"/>
              <a:t>CoopIS</a:t>
            </a:r>
            <a:r>
              <a:rPr lang="en-US" altLang="ja-JP" dirty="0" smtClean="0"/>
              <a:t> Keynote</a:t>
            </a:r>
          </a:p>
          <a:p>
            <a:pPr lvl="1"/>
            <a:r>
              <a:rPr lang="en-US" dirty="0" smtClean="0"/>
              <a:t>Flexible Recommendations in CourseRank</a:t>
            </a:r>
          </a:p>
          <a:p>
            <a:pPr lvl="1"/>
            <a:r>
              <a:rPr lang="it-IT" dirty="0" smtClean="0"/>
              <a:t>Hector Garcia-Molina </a:t>
            </a:r>
            <a:r>
              <a:rPr lang="it-IT" i="1" dirty="0" smtClean="0"/>
              <a:t>Stanford University USA</a:t>
            </a:r>
            <a:endParaRPr kumimoji="1" lang="ja-JP" altLang="en-US" dirty="0"/>
          </a:p>
        </p:txBody>
      </p:sp>
      <p:pic>
        <p:nvPicPr>
          <p:cNvPr id="3074" name="Picture 2" descr="C:\Documents and Settings\Administrator\デスクトップ\coopis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3302"/>
            <a:ext cx="1514494" cy="59961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デスクトップ\garcia-molina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197090"/>
            <a:ext cx="1214446" cy="151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CoopIS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Session</a:t>
            </a:r>
          </a:p>
          <a:p>
            <a:pPr lvl="1"/>
            <a:r>
              <a:rPr lang="en-US" altLang="ja-JP" dirty="0" smtClean="0"/>
              <a:t>Web Service</a:t>
            </a:r>
          </a:p>
          <a:p>
            <a:pPr lvl="1"/>
            <a:r>
              <a:rPr kumimoji="1" lang="en-US" altLang="ja-JP" dirty="0" smtClean="0"/>
              <a:t>Business Process Technology</a:t>
            </a:r>
          </a:p>
          <a:p>
            <a:pPr lvl="1"/>
            <a:r>
              <a:rPr lang="en-US" altLang="ja-JP" dirty="0" smtClean="0"/>
              <a:t>E-service Management</a:t>
            </a:r>
          </a:p>
          <a:p>
            <a:pPr lvl="1"/>
            <a:r>
              <a:rPr kumimoji="1" lang="en-US" altLang="ja-JP" dirty="0" smtClean="0"/>
              <a:t>Distributed Process Management</a:t>
            </a:r>
          </a:p>
          <a:p>
            <a:pPr lvl="1"/>
            <a:r>
              <a:rPr lang="en-US" altLang="ja-JP" dirty="0" smtClean="0"/>
              <a:t>Schema Matching</a:t>
            </a:r>
          </a:p>
          <a:p>
            <a:pPr lvl="1"/>
            <a:r>
              <a:rPr kumimoji="1" lang="en-US" altLang="ja-JP" dirty="0" smtClean="0"/>
              <a:t>Business Process Tracking</a:t>
            </a:r>
          </a:p>
          <a:p>
            <a:pPr lvl="1"/>
            <a:r>
              <a:rPr lang="en-US" altLang="ja-JP" dirty="0" smtClean="0"/>
              <a:t>Workflow and Business Applications</a:t>
            </a:r>
          </a:p>
          <a:p>
            <a:pPr lvl="1"/>
            <a:r>
              <a:rPr kumimoji="1" lang="en-US" altLang="ja-JP" dirty="0" smtClean="0"/>
              <a:t>Business Processes and Semantic Data Analysis</a:t>
            </a:r>
          </a:p>
          <a:p>
            <a:pPr lvl="1"/>
            <a:r>
              <a:rPr lang="en-US" altLang="ja-JP" dirty="0" smtClean="0"/>
              <a:t>Potpourri</a:t>
            </a:r>
          </a:p>
          <a:p>
            <a:r>
              <a:rPr kumimoji="1" lang="en-US" altLang="ja-JP" dirty="0" smtClean="0"/>
              <a:t>Proceedings</a:t>
            </a:r>
          </a:p>
          <a:p>
            <a:pPr lvl="1"/>
            <a:r>
              <a:rPr lang="en-US" altLang="ja-JP" dirty="0" err="1" smtClean="0"/>
              <a:t>Webdav</a:t>
            </a:r>
            <a:r>
              <a:rPr lang="ja-JP" altLang="en-US" dirty="0" smtClean="0"/>
              <a:t>に</a:t>
            </a:r>
            <a:r>
              <a:rPr lang="ja-JP" altLang="en-US" dirty="0" smtClean="0"/>
              <a:t>置いています</a:t>
            </a:r>
            <a:endParaRPr kumimoji="1" lang="ja-JP" altLang="en-US" dirty="0"/>
          </a:p>
        </p:txBody>
      </p:sp>
      <p:pic>
        <p:nvPicPr>
          <p:cNvPr id="4" name="Picture 2" descr="C:\Documents and Settings\Administrator\デスクトップ\coopis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3302"/>
            <a:ext cx="1514494" cy="59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会場の様子</a:t>
            </a:r>
            <a:endParaRPr kumimoji="1" lang="ja-JP" altLang="en-US" dirty="0"/>
          </a:p>
        </p:txBody>
      </p:sp>
      <p:pic>
        <p:nvPicPr>
          <p:cNvPr id="5" name="コンテンツ プレースホルダ 4" descr="P104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239554" cy="5429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会場の様子</a:t>
            </a:r>
            <a:endParaRPr kumimoji="1" lang="ja-JP" altLang="en-US" dirty="0"/>
          </a:p>
        </p:txBody>
      </p:sp>
      <p:pic>
        <p:nvPicPr>
          <p:cNvPr id="4" name="コンテンツ プレースホルダ 3" descr="P104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062" y="1243034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会場の様子</a:t>
            </a:r>
            <a:endParaRPr kumimoji="1" lang="ja-JP" altLang="en-US" dirty="0"/>
          </a:p>
        </p:txBody>
      </p:sp>
      <p:pic>
        <p:nvPicPr>
          <p:cNvPr id="4" name="コンテンツ プレースホルダ 3" descr="P104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786610" cy="508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会場の様子</a:t>
            </a:r>
            <a:endParaRPr kumimoji="1" lang="ja-JP" altLang="en-US" dirty="0"/>
          </a:p>
        </p:txBody>
      </p:sp>
      <p:pic>
        <p:nvPicPr>
          <p:cNvPr id="4" name="コンテンツ プレースホルダ 3" descr="P1040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会場の様子</a:t>
            </a:r>
            <a:endParaRPr kumimoji="1" lang="ja-JP" altLang="en-US" dirty="0"/>
          </a:p>
        </p:txBody>
      </p:sp>
      <p:pic>
        <p:nvPicPr>
          <p:cNvPr id="7" name="コンテンツ プレースホルダ 6" descr="P1040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130" y="1344992"/>
            <a:ext cx="6874455" cy="5155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496</Words>
  <Application>Microsoft Office PowerPoint</Application>
  <PresentationFormat>画面に合わせる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On the Move参加報告</vt:lpstr>
      <vt:lpstr>On the Move(OTM)とは？</vt:lpstr>
      <vt:lpstr>CoopIS(COOPERATIVE INFORMATION SYSTEMS)</vt:lpstr>
      <vt:lpstr>CoopIS</vt:lpstr>
      <vt:lpstr>会場の様子</vt:lpstr>
      <vt:lpstr>会場の様子</vt:lpstr>
      <vt:lpstr>会場の様子</vt:lpstr>
      <vt:lpstr>会場の様子</vt:lpstr>
      <vt:lpstr>会場の様子</vt:lpstr>
      <vt:lpstr>質疑応答</vt:lpstr>
      <vt:lpstr>代役発表</vt:lpstr>
      <vt:lpstr>発表時の会場</vt:lpstr>
      <vt:lpstr>準備期間一日ちょっと…</vt:lpstr>
      <vt:lpstr>無事、発表終了</vt:lpstr>
      <vt:lpstr>CoopIS Keynote</vt:lpstr>
      <vt:lpstr>CourseRank</vt:lpstr>
      <vt:lpstr>Interface</vt:lpstr>
      <vt:lpstr>研究に関連した発表</vt:lpstr>
      <vt:lpstr>観光@モンテレー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CoopIS参加報告</dc:title>
  <dc:creator>ohki</dc:creator>
  <cp:lastModifiedBy>ohki</cp:lastModifiedBy>
  <cp:revision>70</cp:revision>
  <dcterms:created xsi:type="dcterms:W3CDTF">2008-11-15T18:41:56Z</dcterms:created>
  <dcterms:modified xsi:type="dcterms:W3CDTF">2008-11-17T11:54:01Z</dcterms:modified>
</cp:coreProperties>
</file>